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319" r:id="rId3"/>
    <p:sldId id="318" r:id="rId4"/>
    <p:sldId id="320" r:id="rId5"/>
    <p:sldId id="321" r:id="rId6"/>
    <p:sldId id="322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2" r:id="rId17"/>
    <p:sldId id="333" r:id="rId18"/>
    <p:sldId id="334" r:id="rId19"/>
    <p:sldId id="335" r:id="rId20"/>
    <p:sldId id="336" r:id="rId21"/>
    <p:sldId id="337" r:id="rId22"/>
    <p:sldId id="338" r:id="rId23"/>
    <p:sldId id="339" r:id="rId24"/>
    <p:sldId id="340" r:id="rId25"/>
    <p:sldId id="341" r:id="rId26"/>
    <p:sldId id="342" r:id="rId27"/>
    <p:sldId id="343" r:id="rId28"/>
    <p:sldId id="344" r:id="rId29"/>
    <p:sldId id="345" r:id="rId30"/>
    <p:sldId id="346" r:id="rId31"/>
    <p:sldId id="347" r:id="rId32"/>
    <p:sldId id="348" r:id="rId33"/>
    <p:sldId id="349" r:id="rId34"/>
    <p:sldId id="350" r:id="rId35"/>
    <p:sldId id="351" r:id="rId36"/>
    <p:sldId id="286" r:id="rId3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>
          <p15:clr>
            <a:srgbClr val="A4A3A4"/>
          </p15:clr>
        </p15:guide>
        <p15:guide id="2" orient="horz" pos="3801">
          <p15:clr>
            <a:srgbClr val="A4A3A4"/>
          </p15:clr>
        </p15:guide>
        <p15:guide id="3" orient="horz" pos="950">
          <p15:clr>
            <a:srgbClr val="A4A3A4"/>
          </p15:clr>
        </p15:guide>
        <p15:guide id="4" pos="5328">
          <p15:clr>
            <a:srgbClr val="A4A3A4"/>
          </p15:clr>
        </p15:guide>
        <p15:guide id="5" pos="2937">
          <p15:clr>
            <a:srgbClr val="A4A3A4"/>
          </p15:clr>
        </p15:guide>
        <p15:guide id="6" pos="432">
          <p15:clr>
            <a:srgbClr val="A4A3A4"/>
          </p15:clr>
        </p15:guide>
        <p15:guide id="7" pos="28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5780E6-A8F4-46B0-B82D-9E7F56C639EF}">
  <a:tblStyle styleId="{1C5780E6-A8F4-46B0-B82D-9E7F56C639EF}" styleName="Novartis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646464"/>
              </a:solidFill>
            </a:ln>
          </a:top>
          <a:bottom>
            <a:ln w="6350">
              <a:solidFill>
                <a:srgbClr val="646464"/>
              </a:solidFill>
            </a:ln>
          </a:bottom>
          <a:insideH>
            <a:ln w="6350">
              <a:solidFill>
                <a:srgbClr val="646464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noFill/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 b="on">
        <a:fontRef idx="minor"/>
        <a:srgbClr val="000000"/>
      </a:tcTxStyle>
      <a:tcStyle>
        <a:tcBdr/>
      </a:tcStyle>
    </a:lastCol>
    <a:firstCol>
      <a:tcTxStyle b="on">
        <a:fontRef idx="minor"/>
        <a:srgbClr val="000000"/>
      </a:tcTxStyle>
      <a:tcStyle>
        <a:tcBdr/>
      </a:tcStyle>
    </a:firstCol>
    <a:lastRow>
      <a:tcTxStyle b="on">
        <a:fontRef idx="min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inor"/>
        <a:srgbClr val="0460A9"/>
      </a:tcTxStyle>
      <a:tcStyle>
        <a:tcBdr>
          <a:top>
            <a:ln>
              <a:noFill/>
            </a:ln>
          </a:top>
          <a:bottom>
            <a:ln w="19050">
              <a:solidFill>
                <a:srgbClr val="0460A9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1" autoAdjust="0"/>
    <p:restoredTop sz="94646"/>
  </p:normalViewPr>
  <p:slideViewPr>
    <p:cSldViewPr showGuides="1">
      <p:cViewPr varScale="1">
        <p:scale>
          <a:sx n="95" d="100"/>
          <a:sy n="95" d="100"/>
        </p:scale>
        <p:origin x="184" y="360"/>
      </p:cViewPr>
      <p:guideLst>
        <p:guide orient="horz" pos="288"/>
        <p:guide orient="horz" pos="3801"/>
        <p:guide orient="horz" pos="950"/>
        <p:guide pos="5328"/>
        <p:guide pos="2937"/>
        <p:guide pos="432"/>
        <p:guide pos="282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DNA Encoded Library </a:t>
            </a:r>
            <a:r>
              <a:rPr lang="en-US" baseline="0" dirty="0" smtClean="0"/>
              <a:t>versus </a:t>
            </a:r>
            <a:r>
              <a:rPr lang="en-US" baseline="0" dirty="0" err="1" smtClean="0"/>
              <a:t>Negishi</a:t>
            </a:r>
            <a:r>
              <a:rPr lang="en-US" baseline="0" dirty="0" smtClean="0"/>
              <a:t> Single Reaction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341117046864319"/>
          <c:y val="0.114776536312849"/>
          <c:w val="0.706145530040256"/>
          <c:h val="0.738370430651476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DNA Encoded Library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Sheet1!$A$2:$A$106</c:f>
              <c:numCache>
                <c:formatCode>General</c:formatCode>
                <c:ptCount val="105"/>
                <c:pt idx="0">
                  <c:v>-94.0</c:v>
                </c:pt>
                <c:pt idx="1">
                  <c:v>-92.0</c:v>
                </c:pt>
                <c:pt idx="2">
                  <c:v>-91.0</c:v>
                </c:pt>
                <c:pt idx="3">
                  <c:v>-90.0</c:v>
                </c:pt>
                <c:pt idx="4">
                  <c:v>-89.0</c:v>
                </c:pt>
                <c:pt idx="5">
                  <c:v>-88.0</c:v>
                </c:pt>
                <c:pt idx="6">
                  <c:v>-87.0</c:v>
                </c:pt>
                <c:pt idx="7">
                  <c:v>-86.0</c:v>
                </c:pt>
                <c:pt idx="8">
                  <c:v>-85.0</c:v>
                </c:pt>
                <c:pt idx="9">
                  <c:v>-84.0</c:v>
                </c:pt>
                <c:pt idx="10">
                  <c:v>-83.0</c:v>
                </c:pt>
                <c:pt idx="11">
                  <c:v>-82.0</c:v>
                </c:pt>
                <c:pt idx="12">
                  <c:v>-81.0</c:v>
                </c:pt>
                <c:pt idx="13">
                  <c:v>-80.0</c:v>
                </c:pt>
                <c:pt idx="14">
                  <c:v>-79.0</c:v>
                </c:pt>
                <c:pt idx="15">
                  <c:v>-78.0</c:v>
                </c:pt>
                <c:pt idx="16">
                  <c:v>-77.0</c:v>
                </c:pt>
                <c:pt idx="17">
                  <c:v>-76.0</c:v>
                </c:pt>
                <c:pt idx="18">
                  <c:v>-75.0</c:v>
                </c:pt>
                <c:pt idx="19">
                  <c:v>-74.0</c:v>
                </c:pt>
                <c:pt idx="20">
                  <c:v>-73.0</c:v>
                </c:pt>
                <c:pt idx="21">
                  <c:v>-72.0</c:v>
                </c:pt>
                <c:pt idx="22">
                  <c:v>-71.0</c:v>
                </c:pt>
                <c:pt idx="23">
                  <c:v>-70.0</c:v>
                </c:pt>
                <c:pt idx="24">
                  <c:v>-69.0</c:v>
                </c:pt>
                <c:pt idx="25">
                  <c:v>-68.0</c:v>
                </c:pt>
                <c:pt idx="26">
                  <c:v>-67.0</c:v>
                </c:pt>
                <c:pt idx="27">
                  <c:v>-66.0</c:v>
                </c:pt>
                <c:pt idx="28">
                  <c:v>-65.0</c:v>
                </c:pt>
                <c:pt idx="29">
                  <c:v>-64.0</c:v>
                </c:pt>
                <c:pt idx="30">
                  <c:v>-63.0</c:v>
                </c:pt>
                <c:pt idx="31">
                  <c:v>-62.0</c:v>
                </c:pt>
                <c:pt idx="32">
                  <c:v>-61.0</c:v>
                </c:pt>
                <c:pt idx="33">
                  <c:v>-60.0</c:v>
                </c:pt>
                <c:pt idx="34">
                  <c:v>-59.0</c:v>
                </c:pt>
                <c:pt idx="35">
                  <c:v>-58.0</c:v>
                </c:pt>
                <c:pt idx="36">
                  <c:v>-57.0</c:v>
                </c:pt>
                <c:pt idx="37">
                  <c:v>-56.0</c:v>
                </c:pt>
                <c:pt idx="38">
                  <c:v>-55.0</c:v>
                </c:pt>
                <c:pt idx="39">
                  <c:v>-54.0</c:v>
                </c:pt>
                <c:pt idx="40">
                  <c:v>-53.0</c:v>
                </c:pt>
                <c:pt idx="41">
                  <c:v>-52.0</c:v>
                </c:pt>
                <c:pt idx="42">
                  <c:v>-51.0</c:v>
                </c:pt>
                <c:pt idx="43">
                  <c:v>-50.0</c:v>
                </c:pt>
                <c:pt idx="44">
                  <c:v>-49.0</c:v>
                </c:pt>
                <c:pt idx="45">
                  <c:v>-48.0</c:v>
                </c:pt>
                <c:pt idx="46">
                  <c:v>-47.0</c:v>
                </c:pt>
                <c:pt idx="47">
                  <c:v>-46.0</c:v>
                </c:pt>
                <c:pt idx="48">
                  <c:v>-45.0</c:v>
                </c:pt>
                <c:pt idx="49">
                  <c:v>-44.0</c:v>
                </c:pt>
                <c:pt idx="50">
                  <c:v>-43.0</c:v>
                </c:pt>
                <c:pt idx="51">
                  <c:v>-42.0</c:v>
                </c:pt>
                <c:pt idx="52">
                  <c:v>-41.0</c:v>
                </c:pt>
                <c:pt idx="53">
                  <c:v>-40.0</c:v>
                </c:pt>
                <c:pt idx="54">
                  <c:v>-39.0</c:v>
                </c:pt>
                <c:pt idx="55">
                  <c:v>-38.0</c:v>
                </c:pt>
                <c:pt idx="56">
                  <c:v>-37.0</c:v>
                </c:pt>
                <c:pt idx="57">
                  <c:v>-36.0</c:v>
                </c:pt>
                <c:pt idx="58">
                  <c:v>-35.0</c:v>
                </c:pt>
                <c:pt idx="59">
                  <c:v>-34.0</c:v>
                </c:pt>
                <c:pt idx="60">
                  <c:v>-33.0</c:v>
                </c:pt>
                <c:pt idx="61">
                  <c:v>-32.0</c:v>
                </c:pt>
                <c:pt idx="62">
                  <c:v>-31.0</c:v>
                </c:pt>
                <c:pt idx="63">
                  <c:v>-30.0</c:v>
                </c:pt>
                <c:pt idx="64">
                  <c:v>-29.0</c:v>
                </c:pt>
                <c:pt idx="65">
                  <c:v>-28.0</c:v>
                </c:pt>
                <c:pt idx="66">
                  <c:v>-27.0</c:v>
                </c:pt>
                <c:pt idx="67">
                  <c:v>-26.0</c:v>
                </c:pt>
                <c:pt idx="68">
                  <c:v>-25.0</c:v>
                </c:pt>
                <c:pt idx="69">
                  <c:v>-24.0</c:v>
                </c:pt>
                <c:pt idx="70">
                  <c:v>-23.0</c:v>
                </c:pt>
                <c:pt idx="71">
                  <c:v>-22.0</c:v>
                </c:pt>
                <c:pt idx="72">
                  <c:v>-21.0</c:v>
                </c:pt>
                <c:pt idx="73">
                  <c:v>-20.0</c:v>
                </c:pt>
                <c:pt idx="74">
                  <c:v>-19.0</c:v>
                </c:pt>
                <c:pt idx="75">
                  <c:v>-18.0</c:v>
                </c:pt>
                <c:pt idx="76">
                  <c:v>-17.0</c:v>
                </c:pt>
                <c:pt idx="77">
                  <c:v>-16.0</c:v>
                </c:pt>
                <c:pt idx="78">
                  <c:v>-15.0</c:v>
                </c:pt>
                <c:pt idx="79">
                  <c:v>-14.0</c:v>
                </c:pt>
                <c:pt idx="80">
                  <c:v>-13.0</c:v>
                </c:pt>
                <c:pt idx="81">
                  <c:v>-12.0</c:v>
                </c:pt>
                <c:pt idx="82">
                  <c:v>-11.0</c:v>
                </c:pt>
                <c:pt idx="83">
                  <c:v>-10.0</c:v>
                </c:pt>
                <c:pt idx="84">
                  <c:v>-9.0</c:v>
                </c:pt>
                <c:pt idx="85">
                  <c:v>-8.0</c:v>
                </c:pt>
                <c:pt idx="86">
                  <c:v>-7.0</c:v>
                </c:pt>
                <c:pt idx="87">
                  <c:v>-6.0</c:v>
                </c:pt>
                <c:pt idx="88">
                  <c:v>-5.0</c:v>
                </c:pt>
                <c:pt idx="89">
                  <c:v>-4.0</c:v>
                </c:pt>
                <c:pt idx="90">
                  <c:v>-3.0</c:v>
                </c:pt>
                <c:pt idx="91">
                  <c:v>-2.0</c:v>
                </c:pt>
                <c:pt idx="92">
                  <c:v>-1.0</c:v>
                </c:pt>
                <c:pt idx="93">
                  <c:v>0.0</c:v>
                </c:pt>
                <c:pt idx="94">
                  <c:v>1.0</c:v>
                </c:pt>
                <c:pt idx="95">
                  <c:v>2.0</c:v>
                </c:pt>
                <c:pt idx="96">
                  <c:v>3.0</c:v>
                </c:pt>
                <c:pt idx="97">
                  <c:v>4.0</c:v>
                </c:pt>
                <c:pt idx="98">
                  <c:v>5.0</c:v>
                </c:pt>
                <c:pt idx="99">
                  <c:v>6.0</c:v>
                </c:pt>
                <c:pt idx="100">
                  <c:v>7.0</c:v>
                </c:pt>
                <c:pt idx="101">
                  <c:v>8.0</c:v>
                </c:pt>
                <c:pt idx="102">
                  <c:v>9.0</c:v>
                </c:pt>
                <c:pt idx="103">
                  <c:v>10.0</c:v>
                </c:pt>
                <c:pt idx="104">
                  <c:v>11.0</c:v>
                </c:pt>
              </c:numCache>
            </c:numRef>
          </c:xVal>
          <c:yVal>
            <c:numRef>
              <c:f>Sheet1!$B$2:$B$106</c:f>
              <c:numCache>
                <c:formatCode>General</c:formatCode>
                <c:ptCount val="105"/>
                <c:pt idx="0">
                  <c:v>1.0</c:v>
                </c:pt>
                <c:pt idx="1">
                  <c:v>3.0</c:v>
                </c:pt>
                <c:pt idx="2">
                  <c:v>5.0</c:v>
                </c:pt>
                <c:pt idx="3">
                  <c:v>5.0</c:v>
                </c:pt>
                <c:pt idx="4">
                  <c:v>12.0</c:v>
                </c:pt>
                <c:pt idx="5">
                  <c:v>14.0</c:v>
                </c:pt>
                <c:pt idx="6">
                  <c:v>23.0</c:v>
                </c:pt>
                <c:pt idx="7">
                  <c:v>40.0</c:v>
                </c:pt>
                <c:pt idx="8">
                  <c:v>46.0</c:v>
                </c:pt>
                <c:pt idx="9">
                  <c:v>68.0</c:v>
                </c:pt>
                <c:pt idx="10">
                  <c:v>96.0</c:v>
                </c:pt>
                <c:pt idx="11">
                  <c:v>93.0</c:v>
                </c:pt>
                <c:pt idx="12">
                  <c:v>161.0</c:v>
                </c:pt>
                <c:pt idx="13">
                  <c:v>235.0</c:v>
                </c:pt>
                <c:pt idx="14">
                  <c:v>344.0</c:v>
                </c:pt>
                <c:pt idx="15">
                  <c:v>413.0</c:v>
                </c:pt>
                <c:pt idx="16">
                  <c:v>572.0</c:v>
                </c:pt>
                <c:pt idx="17">
                  <c:v>806.0</c:v>
                </c:pt>
                <c:pt idx="18">
                  <c:v>1084.0</c:v>
                </c:pt>
                <c:pt idx="19">
                  <c:v>1378.0</c:v>
                </c:pt>
                <c:pt idx="20">
                  <c:v>1899.0</c:v>
                </c:pt>
                <c:pt idx="21">
                  <c:v>2495.0</c:v>
                </c:pt>
                <c:pt idx="22">
                  <c:v>3222.0</c:v>
                </c:pt>
                <c:pt idx="23">
                  <c:v>4193.0</c:v>
                </c:pt>
                <c:pt idx="24">
                  <c:v>5302.0</c:v>
                </c:pt>
                <c:pt idx="25">
                  <c:v>6813.0</c:v>
                </c:pt>
                <c:pt idx="26">
                  <c:v>8882.0</c:v>
                </c:pt>
                <c:pt idx="27">
                  <c:v>11353.0</c:v>
                </c:pt>
                <c:pt idx="28">
                  <c:v>14582.0</c:v>
                </c:pt>
                <c:pt idx="29">
                  <c:v>18757.0</c:v>
                </c:pt>
                <c:pt idx="30">
                  <c:v>24193.0</c:v>
                </c:pt>
                <c:pt idx="31">
                  <c:v>30025.0</c:v>
                </c:pt>
                <c:pt idx="32">
                  <c:v>38524.0</c:v>
                </c:pt>
                <c:pt idx="33">
                  <c:v>48627.0</c:v>
                </c:pt>
                <c:pt idx="34">
                  <c:v>60767.0</c:v>
                </c:pt>
                <c:pt idx="35">
                  <c:v>75287.0</c:v>
                </c:pt>
                <c:pt idx="36">
                  <c:v>94007.0</c:v>
                </c:pt>
                <c:pt idx="37">
                  <c:v>116476.0</c:v>
                </c:pt>
                <c:pt idx="38">
                  <c:v>143821.0</c:v>
                </c:pt>
                <c:pt idx="39">
                  <c:v>177105.0</c:v>
                </c:pt>
                <c:pt idx="40">
                  <c:v>217803.0</c:v>
                </c:pt>
                <c:pt idx="41">
                  <c:v>268243.0</c:v>
                </c:pt>
                <c:pt idx="42">
                  <c:v>327806.0</c:v>
                </c:pt>
                <c:pt idx="43">
                  <c:v>398753.0</c:v>
                </c:pt>
                <c:pt idx="44">
                  <c:v>483701.0</c:v>
                </c:pt>
                <c:pt idx="45">
                  <c:v>583756.0</c:v>
                </c:pt>
                <c:pt idx="46">
                  <c:v>699731.0</c:v>
                </c:pt>
                <c:pt idx="47">
                  <c:v>831944.0</c:v>
                </c:pt>
                <c:pt idx="48">
                  <c:v>985273.0</c:v>
                </c:pt>
                <c:pt idx="49">
                  <c:v>1.159528E6</c:v>
                </c:pt>
                <c:pt idx="50">
                  <c:v>1.356626E6</c:v>
                </c:pt>
                <c:pt idx="51">
                  <c:v>1.57663E6</c:v>
                </c:pt>
                <c:pt idx="52">
                  <c:v>1.825824E6</c:v>
                </c:pt>
                <c:pt idx="53">
                  <c:v>2.101362E6</c:v>
                </c:pt>
                <c:pt idx="54">
                  <c:v>2.404784E6</c:v>
                </c:pt>
                <c:pt idx="55">
                  <c:v>2.737903E6</c:v>
                </c:pt>
                <c:pt idx="56">
                  <c:v>3.088653E6</c:v>
                </c:pt>
                <c:pt idx="57">
                  <c:v>3.456746E6</c:v>
                </c:pt>
                <c:pt idx="58">
                  <c:v>3.822255E6</c:v>
                </c:pt>
                <c:pt idx="59">
                  <c:v>4.187835E6</c:v>
                </c:pt>
                <c:pt idx="60">
                  <c:v>4.538935E6</c:v>
                </c:pt>
                <c:pt idx="61">
                  <c:v>4.863163E6</c:v>
                </c:pt>
                <c:pt idx="62">
                  <c:v>5.174411E6</c:v>
                </c:pt>
                <c:pt idx="63">
                  <c:v>5.446465E6</c:v>
                </c:pt>
                <c:pt idx="64">
                  <c:v>5.689362E6</c:v>
                </c:pt>
                <c:pt idx="65">
                  <c:v>5.876842E6</c:v>
                </c:pt>
                <c:pt idx="66">
                  <c:v>6.016386E6</c:v>
                </c:pt>
                <c:pt idx="67">
                  <c:v>6.097238E6</c:v>
                </c:pt>
                <c:pt idx="68">
                  <c:v>6.096345E6</c:v>
                </c:pt>
                <c:pt idx="69">
                  <c:v>6.013974E6</c:v>
                </c:pt>
                <c:pt idx="70">
                  <c:v>5.841157E6</c:v>
                </c:pt>
                <c:pt idx="71">
                  <c:v>5.589261E6</c:v>
                </c:pt>
                <c:pt idx="72">
                  <c:v>5.242377E6</c:v>
                </c:pt>
                <c:pt idx="73">
                  <c:v>4.8136E6</c:v>
                </c:pt>
                <c:pt idx="74">
                  <c:v>4.336669E6</c:v>
                </c:pt>
                <c:pt idx="75">
                  <c:v>3.808164E6</c:v>
                </c:pt>
                <c:pt idx="76">
                  <c:v>3.255475E6</c:v>
                </c:pt>
                <c:pt idx="77">
                  <c:v>2.709145E6</c:v>
                </c:pt>
                <c:pt idx="78">
                  <c:v>2.178857E6</c:v>
                </c:pt>
                <c:pt idx="79">
                  <c:v>1.694083E6</c:v>
                </c:pt>
                <c:pt idx="80">
                  <c:v>1.274E6</c:v>
                </c:pt>
                <c:pt idx="81">
                  <c:v>920348.0</c:v>
                </c:pt>
                <c:pt idx="82">
                  <c:v>643167.0</c:v>
                </c:pt>
                <c:pt idx="83">
                  <c:v>439067.0</c:v>
                </c:pt>
                <c:pt idx="84">
                  <c:v>289378.0</c:v>
                </c:pt>
                <c:pt idx="85">
                  <c:v>185662.0</c:v>
                </c:pt>
                <c:pt idx="86">
                  <c:v>115396.0</c:v>
                </c:pt>
                <c:pt idx="87">
                  <c:v>68726.0</c:v>
                </c:pt>
                <c:pt idx="88">
                  <c:v>39557.0</c:v>
                </c:pt>
                <c:pt idx="89">
                  <c:v>22051.0</c:v>
                </c:pt>
                <c:pt idx="90">
                  <c:v>11840.0</c:v>
                </c:pt>
                <c:pt idx="91">
                  <c:v>6361.0</c:v>
                </c:pt>
                <c:pt idx="92">
                  <c:v>3248.0</c:v>
                </c:pt>
                <c:pt idx="93">
                  <c:v>2299.0</c:v>
                </c:pt>
                <c:pt idx="94">
                  <c:v>286.0</c:v>
                </c:pt>
                <c:pt idx="95">
                  <c:v>119.0</c:v>
                </c:pt>
                <c:pt idx="96">
                  <c:v>55.0</c:v>
                </c:pt>
                <c:pt idx="97">
                  <c:v>28.0</c:v>
                </c:pt>
                <c:pt idx="98">
                  <c:v>12.0</c:v>
                </c:pt>
                <c:pt idx="99">
                  <c:v>5.0</c:v>
                </c:pt>
                <c:pt idx="100">
                  <c:v>0.0</c:v>
                </c:pt>
                <c:pt idx="101">
                  <c:v>0.0</c:v>
                </c:pt>
                <c:pt idx="102">
                  <c:v>0.0</c:v>
                </c:pt>
                <c:pt idx="103">
                  <c:v>0.0</c:v>
                </c:pt>
                <c:pt idx="104">
                  <c:v>0.0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Random Reaction</c:v>
                </c:pt>
              </c:strCache>
            </c:strRef>
          </c:tx>
          <c:spPr>
            <a:ln w="19050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92D050"/>
              </a:solidFill>
              <a:ln w="9525">
                <a:solidFill>
                  <a:srgbClr val="92D050"/>
                </a:solidFill>
              </a:ln>
              <a:effectLst/>
            </c:spPr>
          </c:marker>
          <c:xVal>
            <c:numRef>
              <c:f>Sheet1!$A$2:$A$106</c:f>
              <c:numCache>
                <c:formatCode>General</c:formatCode>
                <c:ptCount val="105"/>
                <c:pt idx="0">
                  <c:v>-94.0</c:v>
                </c:pt>
                <c:pt idx="1">
                  <c:v>-92.0</c:v>
                </c:pt>
                <c:pt idx="2">
                  <c:v>-91.0</c:v>
                </c:pt>
                <c:pt idx="3">
                  <c:v>-90.0</c:v>
                </c:pt>
                <c:pt idx="4">
                  <c:v>-89.0</c:v>
                </c:pt>
                <c:pt idx="5">
                  <c:v>-88.0</c:v>
                </c:pt>
                <c:pt idx="6">
                  <c:v>-87.0</c:v>
                </c:pt>
                <c:pt idx="7">
                  <c:v>-86.0</c:v>
                </c:pt>
                <c:pt idx="8">
                  <c:v>-85.0</c:v>
                </c:pt>
                <c:pt idx="9">
                  <c:v>-84.0</c:v>
                </c:pt>
                <c:pt idx="10">
                  <c:v>-83.0</c:v>
                </c:pt>
                <c:pt idx="11">
                  <c:v>-82.0</c:v>
                </c:pt>
                <c:pt idx="12">
                  <c:v>-81.0</c:v>
                </c:pt>
                <c:pt idx="13">
                  <c:v>-80.0</c:v>
                </c:pt>
                <c:pt idx="14">
                  <c:v>-79.0</c:v>
                </c:pt>
                <c:pt idx="15">
                  <c:v>-78.0</c:v>
                </c:pt>
                <c:pt idx="16">
                  <c:v>-77.0</c:v>
                </c:pt>
                <c:pt idx="17">
                  <c:v>-76.0</c:v>
                </c:pt>
                <c:pt idx="18">
                  <c:v>-75.0</c:v>
                </c:pt>
                <c:pt idx="19">
                  <c:v>-74.0</c:v>
                </c:pt>
                <c:pt idx="20">
                  <c:v>-73.0</c:v>
                </c:pt>
                <c:pt idx="21">
                  <c:v>-72.0</c:v>
                </c:pt>
                <c:pt idx="22">
                  <c:v>-71.0</c:v>
                </c:pt>
                <c:pt idx="23">
                  <c:v>-70.0</c:v>
                </c:pt>
                <c:pt idx="24">
                  <c:v>-69.0</c:v>
                </c:pt>
                <c:pt idx="25">
                  <c:v>-68.0</c:v>
                </c:pt>
                <c:pt idx="26">
                  <c:v>-67.0</c:v>
                </c:pt>
                <c:pt idx="27">
                  <c:v>-66.0</c:v>
                </c:pt>
                <c:pt idx="28">
                  <c:v>-65.0</c:v>
                </c:pt>
                <c:pt idx="29">
                  <c:v>-64.0</c:v>
                </c:pt>
                <c:pt idx="30">
                  <c:v>-63.0</c:v>
                </c:pt>
                <c:pt idx="31">
                  <c:v>-62.0</c:v>
                </c:pt>
                <c:pt idx="32">
                  <c:v>-61.0</c:v>
                </c:pt>
                <c:pt idx="33">
                  <c:v>-60.0</c:v>
                </c:pt>
                <c:pt idx="34">
                  <c:v>-59.0</c:v>
                </c:pt>
                <c:pt idx="35">
                  <c:v>-58.0</c:v>
                </c:pt>
                <c:pt idx="36">
                  <c:v>-57.0</c:v>
                </c:pt>
                <c:pt idx="37">
                  <c:v>-56.0</c:v>
                </c:pt>
                <c:pt idx="38">
                  <c:v>-55.0</c:v>
                </c:pt>
                <c:pt idx="39">
                  <c:v>-54.0</c:v>
                </c:pt>
                <c:pt idx="40">
                  <c:v>-53.0</c:v>
                </c:pt>
                <c:pt idx="41">
                  <c:v>-52.0</c:v>
                </c:pt>
                <c:pt idx="42">
                  <c:v>-51.0</c:v>
                </c:pt>
                <c:pt idx="43">
                  <c:v>-50.0</c:v>
                </c:pt>
                <c:pt idx="44">
                  <c:v>-49.0</c:v>
                </c:pt>
                <c:pt idx="45">
                  <c:v>-48.0</c:v>
                </c:pt>
                <c:pt idx="46">
                  <c:v>-47.0</c:v>
                </c:pt>
                <c:pt idx="47">
                  <c:v>-46.0</c:v>
                </c:pt>
                <c:pt idx="48">
                  <c:v>-45.0</c:v>
                </c:pt>
                <c:pt idx="49">
                  <c:v>-44.0</c:v>
                </c:pt>
                <c:pt idx="50">
                  <c:v>-43.0</c:v>
                </c:pt>
                <c:pt idx="51">
                  <c:v>-42.0</c:v>
                </c:pt>
                <c:pt idx="52">
                  <c:v>-41.0</c:v>
                </c:pt>
                <c:pt idx="53">
                  <c:v>-40.0</c:v>
                </c:pt>
                <c:pt idx="54">
                  <c:v>-39.0</c:v>
                </c:pt>
                <c:pt idx="55">
                  <c:v>-38.0</c:v>
                </c:pt>
                <c:pt idx="56">
                  <c:v>-37.0</c:v>
                </c:pt>
                <c:pt idx="57">
                  <c:v>-36.0</c:v>
                </c:pt>
                <c:pt idx="58">
                  <c:v>-35.0</c:v>
                </c:pt>
                <c:pt idx="59">
                  <c:v>-34.0</c:v>
                </c:pt>
                <c:pt idx="60">
                  <c:v>-33.0</c:v>
                </c:pt>
                <c:pt idx="61">
                  <c:v>-32.0</c:v>
                </c:pt>
                <c:pt idx="62">
                  <c:v>-31.0</c:v>
                </c:pt>
                <c:pt idx="63">
                  <c:v>-30.0</c:v>
                </c:pt>
                <c:pt idx="64">
                  <c:v>-29.0</c:v>
                </c:pt>
                <c:pt idx="65">
                  <c:v>-28.0</c:v>
                </c:pt>
                <c:pt idx="66">
                  <c:v>-27.0</c:v>
                </c:pt>
                <c:pt idx="67">
                  <c:v>-26.0</c:v>
                </c:pt>
                <c:pt idx="68">
                  <c:v>-25.0</c:v>
                </c:pt>
                <c:pt idx="69">
                  <c:v>-24.0</c:v>
                </c:pt>
                <c:pt idx="70">
                  <c:v>-23.0</c:v>
                </c:pt>
                <c:pt idx="71">
                  <c:v>-22.0</c:v>
                </c:pt>
                <c:pt idx="72">
                  <c:v>-21.0</c:v>
                </c:pt>
                <c:pt idx="73">
                  <c:v>-20.0</c:v>
                </c:pt>
                <c:pt idx="74">
                  <c:v>-19.0</c:v>
                </c:pt>
                <c:pt idx="75">
                  <c:v>-18.0</c:v>
                </c:pt>
                <c:pt idx="76">
                  <c:v>-17.0</c:v>
                </c:pt>
                <c:pt idx="77">
                  <c:v>-16.0</c:v>
                </c:pt>
                <c:pt idx="78">
                  <c:v>-15.0</c:v>
                </c:pt>
                <c:pt idx="79">
                  <c:v>-14.0</c:v>
                </c:pt>
                <c:pt idx="80">
                  <c:v>-13.0</c:v>
                </c:pt>
                <c:pt idx="81">
                  <c:v>-12.0</c:v>
                </c:pt>
                <c:pt idx="82">
                  <c:v>-11.0</c:v>
                </c:pt>
                <c:pt idx="83">
                  <c:v>-10.0</c:v>
                </c:pt>
                <c:pt idx="84">
                  <c:v>-9.0</c:v>
                </c:pt>
                <c:pt idx="85">
                  <c:v>-8.0</c:v>
                </c:pt>
                <c:pt idx="86">
                  <c:v>-7.0</c:v>
                </c:pt>
                <c:pt idx="87">
                  <c:v>-6.0</c:v>
                </c:pt>
                <c:pt idx="88">
                  <c:v>-5.0</c:v>
                </c:pt>
                <c:pt idx="89">
                  <c:v>-4.0</c:v>
                </c:pt>
                <c:pt idx="90">
                  <c:v>-3.0</c:v>
                </c:pt>
                <c:pt idx="91">
                  <c:v>-2.0</c:v>
                </c:pt>
                <c:pt idx="92">
                  <c:v>-1.0</c:v>
                </c:pt>
                <c:pt idx="93">
                  <c:v>0.0</c:v>
                </c:pt>
                <c:pt idx="94">
                  <c:v>1.0</c:v>
                </c:pt>
                <c:pt idx="95">
                  <c:v>2.0</c:v>
                </c:pt>
                <c:pt idx="96">
                  <c:v>3.0</c:v>
                </c:pt>
                <c:pt idx="97">
                  <c:v>4.0</c:v>
                </c:pt>
                <c:pt idx="98">
                  <c:v>5.0</c:v>
                </c:pt>
                <c:pt idx="99">
                  <c:v>6.0</c:v>
                </c:pt>
                <c:pt idx="100">
                  <c:v>7.0</c:v>
                </c:pt>
                <c:pt idx="101">
                  <c:v>8.0</c:v>
                </c:pt>
                <c:pt idx="102">
                  <c:v>9.0</c:v>
                </c:pt>
                <c:pt idx="103">
                  <c:v>10.0</c:v>
                </c:pt>
                <c:pt idx="104">
                  <c:v>11.0</c:v>
                </c:pt>
              </c:numCache>
            </c:numRef>
          </c:xVal>
          <c:yVal>
            <c:numRef>
              <c:f>Sheet1!$C$2:$C$106</c:f>
              <c:numCache>
                <c:formatCode>General</c:formatCode>
                <c:ptCount val="105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  <c:pt idx="49">
                  <c:v>0.0</c:v>
                </c:pt>
                <c:pt idx="50">
                  <c:v>0.0</c:v>
                </c:pt>
                <c:pt idx="51">
                  <c:v>0.0</c:v>
                </c:pt>
                <c:pt idx="52">
                  <c:v>0.0</c:v>
                </c:pt>
                <c:pt idx="53">
                  <c:v>0.0</c:v>
                </c:pt>
                <c:pt idx="54">
                  <c:v>0.0</c:v>
                </c:pt>
                <c:pt idx="55">
                  <c:v>0.0</c:v>
                </c:pt>
                <c:pt idx="56">
                  <c:v>0.0</c:v>
                </c:pt>
                <c:pt idx="57">
                  <c:v>0.0</c:v>
                </c:pt>
                <c:pt idx="58">
                  <c:v>0.0</c:v>
                </c:pt>
                <c:pt idx="59">
                  <c:v>0.0</c:v>
                </c:pt>
                <c:pt idx="60">
                  <c:v>0.0</c:v>
                </c:pt>
                <c:pt idx="61">
                  <c:v>0.0</c:v>
                </c:pt>
                <c:pt idx="62">
                  <c:v>0.0</c:v>
                </c:pt>
                <c:pt idx="63">
                  <c:v>0.0</c:v>
                </c:pt>
                <c:pt idx="64">
                  <c:v>0.0</c:v>
                </c:pt>
                <c:pt idx="65">
                  <c:v>0.0</c:v>
                </c:pt>
                <c:pt idx="66">
                  <c:v>0.0</c:v>
                </c:pt>
                <c:pt idx="67">
                  <c:v>0.0</c:v>
                </c:pt>
                <c:pt idx="68">
                  <c:v>0.0</c:v>
                </c:pt>
                <c:pt idx="69">
                  <c:v>0.0</c:v>
                </c:pt>
                <c:pt idx="70">
                  <c:v>0.0</c:v>
                </c:pt>
                <c:pt idx="71">
                  <c:v>0.0</c:v>
                </c:pt>
                <c:pt idx="72">
                  <c:v>0.0</c:v>
                </c:pt>
                <c:pt idx="73">
                  <c:v>0.0</c:v>
                </c:pt>
                <c:pt idx="74">
                  <c:v>0.0</c:v>
                </c:pt>
                <c:pt idx="75">
                  <c:v>0.0</c:v>
                </c:pt>
                <c:pt idx="76">
                  <c:v>0.0</c:v>
                </c:pt>
                <c:pt idx="77">
                  <c:v>0.0</c:v>
                </c:pt>
                <c:pt idx="78">
                  <c:v>0.0</c:v>
                </c:pt>
                <c:pt idx="79">
                  <c:v>0.0</c:v>
                </c:pt>
                <c:pt idx="80">
                  <c:v>0.0</c:v>
                </c:pt>
                <c:pt idx="81">
                  <c:v>0.0</c:v>
                </c:pt>
                <c:pt idx="82">
                  <c:v>0.0</c:v>
                </c:pt>
                <c:pt idx="83">
                  <c:v>0.0</c:v>
                </c:pt>
                <c:pt idx="84">
                  <c:v>0.0</c:v>
                </c:pt>
                <c:pt idx="85">
                  <c:v>0.0</c:v>
                </c:pt>
                <c:pt idx="86">
                  <c:v>0.0</c:v>
                </c:pt>
                <c:pt idx="87">
                  <c:v>0.0</c:v>
                </c:pt>
                <c:pt idx="88">
                  <c:v>1250.0</c:v>
                </c:pt>
                <c:pt idx="89">
                  <c:v>28600.0</c:v>
                </c:pt>
                <c:pt idx="90">
                  <c:v>446650.0</c:v>
                </c:pt>
                <c:pt idx="91">
                  <c:v>8.483E6</c:v>
                </c:pt>
                <c:pt idx="92">
                  <c:v>2.800685E7</c:v>
                </c:pt>
                <c:pt idx="93">
                  <c:v>4.361965E7</c:v>
                </c:pt>
                <c:pt idx="94">
                  <c:v>9.0245E6</c:v>
                </c:pt>
                <c:pt idx="95">
                  <c:v>4.9046E6</c:v>
                </c:pt>
                <c:pt idx="96">
                  <c:v>2.96765E6</c:v>
                </c:pt>
                <c:pt idx="97">
                  <c:v>1.59615E6</c:v>
                </c:pt>
                <c:pt idx="98">
                  <c:v>596100.0</c:v>
                </c:pt>
                <c:pt idx="99">
                  <c:v>215300.0</c:v>
                </c:pt>
                <c:pt idx="100">
                  <c:v>69550.0</c:v>
                </c:pt>
                <c:pt idx="101">
                  <c:v>27350.0</c:v>
                </c:pt>
                <c:pt idx="102">
                  <c:v>11650.0</c:v>
                </c:pt>
                <c:pt idx="103">
                  <c:v>1050.0</c:v>
                </c:pt>
                <c:pt idx="104">
                  <c:v>100.0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4052448"/>
        <c:axId val="-2014895616"/>
      </c:scatterChart>
      <c:valAx>
        <c:axId val="18840524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QSAR</a:t>
                </a:r>
                <a:r>
                  <a:rPr lang="en-US" baseline="0" dirty="0" smtClean="0"/>
                  <a:t> </a:t>
                </a:r>
                <a:r>
                  <a:rPr lang="en-US" dirty="0" smtClean="0"/>
                  <a:t>Model</a:t>
                </a:r>
                <a:r>
                  <a:rPr lang="en-US" baseline="0" dirty="0" smtClean="0"/>
                  <a:t> Score (Normalized Probability activation, Higher is Better)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125404780947303"/>
              <c:y val="0.92202882242648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14895616"/>
        <c:crosses val="autoZero"/>
        <c:crossBetween val="midCat"/>
      </c:valAx>
      <c:valAx>
        <c:axId val="-2014895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405244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81885719818876"/>
          <c:y val="0.23500824998333"/>
          <c:w val="0.165581147643328"/>
          <c:h val="0.34100787158912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BB60FF-ACF0-5A4A-9C79-4881E6B16567}" type="datetimeFigureOut">
              <a:rPr lang="en-US" smtClean="0">
                <a:latin typeface="Arial"/>
              </a:rPr>
              <a:pPr/>
              <a:t>10/11/16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ABA786-EB35-BA4C-A7F7-24740D3067F1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99472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2.tiff>
</file>

<file path=ppt/media/image17.tiff>
</file>

<file path=ppt/media/image19.tiff>
</file>

<file path=ppt/media/image2.pn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0C4595FF-6E7F-4C41-B8DF-4AE76FC1F075}" type="datetimeFigureOut">
              <a:rPr lang="en-US" smtClean="0"/>
              <a:pPr/>
              <a:t>10/11/16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5A6330BE-D91A-D240-B266-E5D5F99B4CC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167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Indicate that you do this again</a:t>
            </a:r>
            <a:r>
              <a:rPr lang="en-US" baseline="0" dirty="0" smtClean="0"/>
              <a:t> iteratively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3D50BE3-7B63-4F74-A846-78120FB61B94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0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18" name="Picture Placeholder 4"/>
          <p:cNvSpPr>
            <a:spLocks noGrp="1"/>
          </p:cNvSpPr>
          <p:nvPr>
            <p:ph type="pic" sz="quarter" idx="13" hasCustomPrompt="1"/>
          </p:nvPr>
        </p:nvSpPr>
        <p:spPr bwMode="auto">
          <a:xfrm>
            <a:off x="685800" y="457200"/>
            <a:ext cx="7770813" cy="379476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25000"/>
              <a:buFont typeface="Arial" pitchFamily="34" charset="0"/>
              <a:buNone/>
              <a:tabLst>
                <a:tab pos="3998913" algn="r"/>
                <a:tab pos="8229600" algn="r"/>
              </a:tabLst>
              <a:defRPr sz="1200"/>
            </a:lvl1pPr>
          </a:lstStyle>
          <a:p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965960" y="4389120"/>
            <a:ext cx="6490654" cy="960120"/>
          </a:xfrm>
        </p:spPr>
        <p:txBody>
          <a:bodyPr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965958" y="5440680"/>
            <a:ext cx="4343400" cy="109728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0" y="914400"/>
            <a:ext cx="1965960" cy="777240"/>
          </a:xfrm>
          <a:solidFill>
            <a:schemeClr val="accent1"/>
          </a:solidFill>
        </p:spPr>
        <p:txBody>
          <a:bodyPr lIns="274320" tIns="91440" rIns="91440" bIns="91440" anchor="ctr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Business or Operating Unit/Franchise or Department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-137160" y="-137160"/>
            <a:ext cx="9418320" cy="7132320"/>
            <a:chOff x="-137160" y="-137160"/>
            <a:chExt cx="9418320" cy="7132320"/>
          </a:xfrm>
        </p:grpSpPr>
        <p:cxnSp>
          <p:nvCxnSpPr>
            <p:cNvPr id="8" name="Straight Connector 7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918972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-13716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918972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-13716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7114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508761"/>
            <a:ext cx="3794760" cy="4525328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Font typeface="Arial"/>
              <a:buNone/>
              <a:defRPr sz="4400">
                <a:solidFill>
                  <a:schemeClr val="accent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8580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caption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685800" y="1508761"/>
            <a:ext cx="3794760" cy="4023359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626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965960" y="4389120"/>
            <a:ext cx="6490654" cy="960120"/>
          </a:xfrm>
        </p:spPr>
        <p:txBody>
          <a:bodyPr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965960" y="5440680"/>
            <a:ext cx="4343400" cy="109728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25" name="Straight Connector 24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Picture Placeholder 4"/>
          <p:cNvSpPr>
            <a:spLocks noGrp="1"/>
          </p:cNvSpPr>
          <p:nvPr>
            <p:ph type="pic" sz="quarter" idx="13" hasCustomPrompt="1"/>
          </p:nvPr>
        </p:nvSpPr>
        <p:spPr bwMode="hidden">
          <a:xfrm>
            <a:off x="685800" y="455613"/>
            <a:ext cx="7770813" cy="379476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15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965960" y="2331720"/>
            <a:ext cx="6490654" cy="2286000"/>
          </a:xfrm>
        </p:spPr>
        <p:txBody>
          <a:bodyPr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1965960" y="4709161"/>
            <a:ext cx="6490654" cy="132492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25" name="Straight Connector 24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576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24254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8520098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965959" y="4389120"/>
            <a:ext cx="6492241" cy="96012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dirty="0" smtClean="0"/>
              <a:t>Thank</a:t>
            </a:r>
            <a:r>
              <a:rPr lang="en-US" baseline="0" dirty="0" smtClean="0"/>
              <a:t> you</a:t>
            </a:r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3" hasCustomPrompt="1"/>
          </p:nvPr>
        </p:nvSpPr>
        <p:spPr bwMode="hidden">
          <a:xfrm>
            <a:off x="685800" y="455613"/>
            <a:ext cx="7770813" cy="379476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14" name="Straight Connector 13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18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965959" y="2331720"/>
            <a:ext cx="6492241" cy="2286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dirty="0" smtClean="0"/>
              <a:t>Thank</a:t>
            </a:r>
            <a:r>
              <a:rPr lang="en-US" baseline="0" dirty="0" smtClean="0"/>
              <a:t> you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508857" y="-137160"/>
            <a:ext cx="6949343" cy="7132320"/>
            <a:chOff x="1508857" y="-137160"/>
            <a:chExt cx="6949343" cy="7132320"/>
          </a:xfrm>
        </p:grpSpPr>
        <p:cxnSp>
          <p:nvCxnSpPr>
            <p:cNvPr id="19" name="Straight Connector 18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663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39750" y="305999"/>
            <a:ext cx="8318530" cy="802800"/>
          </a:xfrm>
          <a:prstGeom prst="rect">
            <a:avLst/>
          </a:prstGeom>
        </p:spPr>
        <p:txBody>
          <a:bodyPr tIns="126000" anchor="t" anchorCtr="0"/>
          <a:lstStyle>
            <a:lvl1pPr>
              <a:lnSpc>
                <a:spcPct val="75000"/>
              </a:lnSpc>
              <a:defRPr>
                <a:solidFill>
                  <a:schemeClr val="accent4"/>
                </a:solidFill>
              </a:defRPr>
            </a:lvl1pPr>
          </a:lstStyle>
          <a:p>
            <a:r>
              <a:rPr lang="en-US" noProof="0" dirty="0" smtClean="0"/>
              <a:t>Title</a:t>
            </a:r>
            <a:endParaRPr lang="en-US" noProof="0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7248" y="6403152"/>
            <a:ext cx="6477000" cy="250825"/>
          </a:xfrm>
          <a:prstGeom prst="rect">
            <a:avLst/>
          </a:prstGeom>
        </p:spPr>
        <p:txBody>
          <a:bodyPr/>
          <a:lstStyle>
            <a:lvl1pPr>
              <a:defRPr sz="675" baseline="0">
                <a:solidFill>
                  <a:srgbClr val="7F7F7F"/>
                </a:solidFill>
              </a:defRPr>
            </a:lvl1pPr>
          </a:lstStyle>
          <a:p>
            <a:r>
              <a:rPr lang="en-US" noProof="0" dirty="0" smtClean="0"/>
              <a:t> | </a:t>
            </a:r>
            <a:r>
              <a:rPr lang="en-US" noProof="0" dirty="0" err="1" smtClean="0"/>
              <a:t>BPKelley</a:t>
            </a:r>
            <a:r>
              <a:rPr lang="en-US" noProof="0" dirty="0" smtClean="0"/>
              <a:t>| July 13 2016| NCU</a:t>
            </a:r>
            <a:endParaRPr lang="en-US" noProof="0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8118" y="6403151"/>
            <a:ext cx="400035" cy="247031"/>
          </a:xfrm>
          <a:prstGeom prst="rect">
            <a:avLst/>
          </a:prstGeom>
        </p:spPr>
        <p:txBody>
          <a:bodyPr/>
          <a:lstStyle>
            <a:lvl1pPr>
              <a:defRPr sz="675" baseline="0">
                <a:solidFill>
                  <a:srgbClr val="7F7F7F"/>
                </a:solidFill>
              </a:defRPr>
            </a:lvl1pPr>
          </a:lstStyle>
          <a:p>
            <a:fld id="{E66AA3EA-0569-43EF-BBA3-83FDB109D582}" type="slidenum">
              <a:rPr lang="en-US" noProof="0" smtClean="0"/>
              <a:pPr/>
              <a:t>‹#›</a:t>
            </a:fld>
            <a:endParaRPr lang="en-US" noProof="0" smtClean="0"/>
          </a:p>
        </p:txBody>
      </p:sp>
      <p:sp>
        <p:nvSpPr>
          <p:cNvPr id="10" name="Textplatzhalter 9" descr="Subtitle" titl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540000" y="738555"/>
            <a:ext cx="8311392" cy="367571"/>
          </a:xfrm>
        </p:spPr>
        <p:txBody>
          <a:bodyPr anchor="b" anchorCtr="0">
            <a:noAutofit/>
          </a:bodyPr>
          <a:lstStyle>
            <a:lvl1pPr marL="0" indent="0">
              <a:lnSpc>
                <a:spcPct val="95000"/>
              </a:lnSpc>
              <a:buNone/>
              <a:defRPr sz="1500" b="0" i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Subtitle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523877" y="1346200"/>
            <a:ext cx="8334405" cy="4940320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 smtClean="0"/>
              <a:t>Click to insert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75566973"/>
      </p:ext>
    </p:extLst>
  </p:cSld>
  <p:clrMapOvr>
    <a:masterClrMapping/>
  </p:clrMapOvr>
  <p:transition/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" y="0"/>
            <a:ext cx="150875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965960" y="2331720"/>
            <a:ext cx="6490654" cy="2286000"/>
          </a:xfrm>
        </p:spPr>
        <p:txBody>
          <a:bodyPr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965960" y="4709161"/>
            <a:ext cx="6490654" cy="1324927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0" y="914400"/>
            <a:ext cx="1965960" cy="777240"/>
          </a:xfrm>
          <a:solidFill>
            <a:schemeClr val="accent1"/>
          </a:solidFill>
        </p:spPr>
        <p:txBody>
          <a:bodyPr lIns="274320" tIns="91440" rIns="91440" bIns="91440" anchor="ctr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000" b="1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0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Business or Operating Unit/Franchise or Department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37160" y="-137160"/>
            <a:ext cx="9418320" cy="7132320"/>
            <a:chOff x="-137160" y="-137160"/>
            <a:chExt cx="9418320" cy="7132320"/>
          </a:xfrm>
        </p:grpSpPr>
        <p:cxnSp>
          <p:nvCxnSpPr>
            <p:cNvPr id="22" name="Straight Connector 21"/>
            <p:cNvCxnSpPr/>
            <p:nvPr userDrawn="1"/>
          </p:nvCxnSpPr>
          <p:spPr>
            <a:xfrm flipV="1">
              <a:off x="1508857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 flipV="1">
              <a:off x="1508857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 flipV="1">
              <a:off x="19659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 flipV="1">
              <a:off x="19659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18972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-137160" y="16916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18972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-137160" y="9144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1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2438" indent="-452438">
              <a:buSzPct val="100000"/>
              <a:buFont typeface="+mj-lt"/>
              <a:buAutoNum type="arabicPeriod"/>
              <a:defRPr/>
            </a:lvl1pPr>
            <a:lvl2pPr marL="684213" indent="-231775">
              <a:defRPr/>
            </a:lvl2pPr>
            <a:lvl3pPr marL="914400" indent="-230188">
              <a:defRPr/>
            </a:lvl3pPr>
            <a:lvl4pPr marL="1146175" indent="-231775">
              <a:defRPr/>
            </a:lvl4pPr>
            <a:lvl5pPr marL="1368425" indent="-222250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63075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78367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08761"/>
            <a:ext cx="3794760" cy="45253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508761"/>
            <a:ext cx="3794760" cy="45253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4697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66344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caption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08761"/>
            <a:ext cx="3794760" cy="45253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4663440" y="1508761"/>
            <a:ext cx="3794760" cy="4023359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342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1508761"/>
            <a:ext cx="7772400" cy="45383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40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5623561"/>
            <a:ext cx="777240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caption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7" hasCustomPrompt="1"/>
          </p:nvPr>
        </p:nvSpPr>
        <p:spPr>
          <a:xfrm>
            <a:off x="685800" y="2057400"/>
            <a:ext cx="777240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087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caption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4663440" y="5623561"/>
            <a:ext cx="379476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caption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1508761"/>
            <a:ext cx="7772400" cy="45383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40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 hasCustomPrompt="1"/>
          </p:nvPr>
        </p:nvSpPr>
        <p:spPr>
          <a:xfrm>
            <a:off x="685800" y="2057400"/>
            <a:ext cx="379476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9" hasCustomPrompt="1"/>
          </p:nvPr>
        </p:nvSpPr>
        <p:spPr>
          <a:xfrm>
            <a:off x="4663440" y="2057400"/>
            <a:ext cx="379476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645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5623561"/>
            <a:ext cx="246888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caption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3337560" y="5623561"/>
            <a:ext cx="246888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caption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5989320" y="5623561"/>
            <a:ext cx="2468880" cy="410528"/>
          </a:xfrm>
        </p:spPr>
        <p:txBody>
          <a:bodyPr anchor="t" anchorCtr="0">
            <a:no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1200" b="1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1200" b="1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caption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1508761"/>
            <a:ext cx="7772400" cy="45383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Font typeface="Arial"/>
              <a:buNone/>
              <a:defRPr sz="2400" b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2pPr>
            <a:lvl3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3pPr>
            <a:lvl4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4pPr>
            <a:lvl5pPr marL="0" indent="0">
              <a:spcBef>
                <a:spcPts val="0"/>
              </a:spcBef>
              <a:buFont typeface="Arial"/>
              <a:buNone/>
              <a:defRPr sz="24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 smtClean="0"/>
              <a:t>Optional picture title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 smtClean="0"/>
              <a:t>Business Use Only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Content Placeholder 2"/>
          <p:cNvSpPr>
            <a:spLocks noGrp="1"/>
          </p:cNvSpPr>
          <p:nvPr>
            <p:ph sz="half" idx="22" hasCustomPrompt="1"/>
          </p:nvPr>
        </p:nvSpPr>
        <p:spPr>
          <a:xfrm>
            <a:off x="685800" y="2057400"/>
            <a:ext cx="246888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sz="half" idx="23" hasCustomPrompt="1"/>
          </p:nvPr>
        </p:nvSpPr>
        <p:spPr>
          <a:xfrm>
            <a:off x="3337560" y="2057400"/>
            <a:ext cx="246888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24" hasCustomPrompt="1"/>
          </p:nvPr>
        </p:nvSpPr>
        <p:spPr>
          <a:xfrm>
            <a:off x="5989320" y="2057400"/>
            <a:ext cx="2468880" cy="3474720"/>
          </a:xfrm>
          <a:solidFill>
            <a:srgbClr val="CCCCCC"/>
          </a:solidFill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200"/>
            </a:lvl1pPr>
            <a:lvl2pPr marL="0" indent="0" algn="ctr">
              <a:spcBef>
                <a:spcPts val="0"/>
              </a:spcBef>
              <a:buNone/>
              <a:defRPr sz="1200"/>
            </a:lvl2pPr>
            <a:lvl3pPr marL="0" indent="0" algn="ctr">
              <a:spcBef>
                <a:spcPts val="0"/>
              </a:spcBef>
              <a:buNone/>
              <a:defRPr sz="1200"/>
            </a:lvl3pPr>
            <a:lvl4pPr marL="0" indent="0" algn="ctr">
              <a:spcBef>
                <a:spcPts val="0"/>
              </a:spcBef>
              <a:buNone/>
              <a:defRPr sz="1200"/>
            </a:lvl4pPr>
            <a:lvl5pPr marL="0" indent="0" algn="ctr">
              <a:spcBef>
                <a:spcPts val="0"/>
              </a:spcBef>
              <a:buNone/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Insert picture. Get approved pictures at http://</a:t>
            </a:r>
            <a:r>
              <a:rPr lang="en-US" dirty="0" err="1" smtClean="0"/>
              <a:t>www.novartisbrandlab.com</a:t>
            </a:r>
            <a:r>
              <a:rPr lang="en-US" dirty="0" smtClean="0"/>
              <a:t>/resources/library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07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96012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08760"/>
            <a:ext cx="7772400" cy="4526280"/>
          </a:xfrm>
          <a:prstGeom prst="rect">
            <a:avLst/>
          </a:prstGeom>
        </p:spPr>
        <p:txBody>
          <a:bodyPr vert="horz" lIns="0" tIns="0" rIns="0" bIns="0" spcCol="18288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568" y="6266013"/>
            <a:ext cx="1645919" cy="300519"/>
          </a:xfrm>
          <a:prstGeom prst="rect">
            <a:avLst/>
          </a:prstGeom>
        </p:spPr>
      </p:pic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685800" y="6350635"/>
            <a:ext cx="5943600" cy="2286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rgbClr val="0460A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smtClean="0">
                <a:solidFill>
                  <a:schemeClr val="accent1"/>
                </a:solidFill>
              </a:rPr>
              <a:t>NIBR NX-SIGMA Cheminformatics</a:t>
            </a:r>
            <a:endParaRPr lang="en-US" sz="1200" dirty="0">
              <a:solidFill>
                <a:schemeClr val="accent1"/>
              </a:solidFill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-137160" y="-137160"/>
            <a:ext cx="9418320" cy="7132320"/>
            <a:chOff x="-137160" y="-137160"/>
            <a:chExt cx="9418320" cy="7132320"/>
          </a:xfrm>
        </p:grpSpPr>
        <p:cxnSp>
          <p:nvCxnSpPr>
            <p:cNvPr id="12" name="Straight Connector 11"/>
            <p:cNvCxnSpPr/>
            <p:nvPr userDrawn="1"/>
          </p:nvCxnSpPr>
          <p:spPr>
            <a:xfrm flipV="1">
              <a:off x="6858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 flipV="1">
              <a:off x="845820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 flipV="1">
              <a:off x="6858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 flipV="1">
              <a:off x="845820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 flipV="1">
              <a:off x="448056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 flipV="1">
              <a:off x="448056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 flipV="1">
              <a:off x="4663440" y="-13716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 flipV="1">
              <a:off x="4663440" y="6903720"/>
              <a:ext cx="0" cy="9144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9189720" y="150876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189720" y="60350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-137160" y="150876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-137160" y="603504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9189720" y="4572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-137160" y="457200"/>
              <a:ext cx="91440" cy="0"/>
            </a:xfrm>
            <a:prstGeom prst="line">
              <a:avLst/>
            </a:prstGeom>
            <a:ln w="6350">
              <a:solidFill>
                <a:srgbClr val="737373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85800" y="6629400"/>
            <a:ext cx="228600" cy="2286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>
              <a:defRPr lang="en-US" sz="700" smtClean="0">
                <a:solidFill>
                  <a:srgbClr val="7F7F7F"/>
                </a:solidFill>
              </a:defRPr>
            </a:lvl1pPr>
          </a:lstStyle>
          <a:p>
            <a:fld id="{47547CF9-5B10-D24F-A8D7-45A9778164F7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0" y="6629400"/>
            <a:ext cx="5715000" cy="2286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lvl1pPr>
              <a:defRPr lang="en-US" sz="700" dirty="0">
                <a:solidFill>
                  <a:srgbClr val="7F7F7F"/>
                </a:solidFill>
              </a:defRPr>
            </a:lvl1pPr>
          </a:lstStyle>
          <a:p>
            <a:r>
              <a:rPr lang="en-US" dirty="0" smtClean="0"/>
              <a:t>Business Use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22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2" r:id="rId2"/>
    <p:sldLayoutId id="2147483662" r:id="rId3"/>
    <p:sldLayoutId id="2147483650" r:id="rId4"/>
    <p:sldLayoutId id="214748365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3" r:id="rId12"/>
    <p:sldLayoutId id="2147483670" r:id="rId13"/>
    <p:sldLayoutId id="2147483671" r:id="rId14"/>
    <p:sldLayoutId id="2147483669" r:id="rId15"/>
    <p:sldLayoutId id="2147483668" r:id="rId16"/>
    <p:sldLayoutId id="2147483674" r:id="rId17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200"/>
        </a:spcBef>
        <a:buClrTx/>
        <a:buSzPct val="120000"/>
        <a:buFont typeface="Arial" pitchFamily="34" charset="0"/>
        <a:buChar char="•"/>
        <a:tabLst>
          <a:tab pos="3998913" algn="r"/>
          <a:tab pos="8229600" algn="r"/>
        </a:tabLst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Tx/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hyperlink" Target="http://www.nasa.gov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Novartis Chemical Universe </a:t>
            </a:r>
            <a:r>
              <a:rPr lang="en-US" dirty="0" smtClean="0"/>
              <a:t>Searching </a:t>
            </a:r>
            <a:r>
              <a:rPr lang="en-US" dirty="0"/>
              <a:t>(Astronomically) Large Spaces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Brian Kelley</a:t>
            </a:r>
            <a:endParaRPr lang="en-US" dirty="0" smtClean="0"/>
          </a:p>
          <a:p>
            <a:r>
              <a:rPr lang="en-US" dirty="0" err="1" smtClean="0"/>
              <a:t>RDKit</a:t>
            </a:r>
            <a:r>
              <a:rPr lang="en-US" dirty="0" smtClean="0"/>
              <a:t> UGM</a:t>
            </a:r>
            <a:endParaRPr lang="en-US" dirty="0" smtClean="0"/>
          </a:p>
          <a:p>
            <a:r>
              <a:rPr lang="en-US" dirty="0" smtClean="0"/>
              <a:t>October, 2016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/>
            <a:r>
              <a:rPr lang="en-US" dirty="0"/>
              <a:t>NIBR</a:t>
            </a:r>
          </a:p>
          <a:p>
            <a:pPr lvl="0"/>
            <a:r>
              <a:rPr lang="en-US" dirty="0"/>
              <a:t>NX-SIGMA</a:t>
            </a:r>
          </a:p>
          <a:p>
            <a:pPr lvl="0"/>
            <a:r>
              <a:rPr lang="en-US" dirty="0" smtClean="0"/>
              <a:t>Cheminformatics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90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reaction?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err="1"/>
              <a:t>Negishi</a:t>
            </a:r>
            <a:r>
              <a:rPr lang="en-US" dirty="0"/>
              <a:t> Coupling (SMARTS Encoding)</a:t>
            </a:r>
          </a:p>
          <a:p>
            <a:pPr marL="0" indent="0">
              <a:buNone/>
            </a:pPr>
            <a:r>
              <a:rPr lang="en-US" dirty="0"/>
              <a:t>[#6;$([#6]~[#6]);!$([#6]~[S,N,O,P]):1][</a:t>
            </a:r>
            <a:r>
              <a:rPr lang="en-US" dirty="0" err="1"/>
              <a:t>Cl,Br,I</a:t>
            </a:r>
            <a:r>
              <a:rPr lang="en-US" dirty="0"/>
              <a:t>].</a:t>
            </a:r>
          </a:p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Cl,Br,I</a:t>
            </a:r>
            <a:r>
              <a:rPr lang="en-US" dirty="0"/>
              <a:t>][#6;$([#6]~[#6]);!$([#6]~[S,N,O,P]):2]</a:t>
            </a:r>
          </a:p>
          <a:p>
            <a:pPr marL="0" indent="0">
              <a:buNone/>
            </a:pPr>
            <a:r>
              <a:rPr lang="en-US" dirty="0"/>
              <a:t>&gt;&gt;[#6:2][#6:1]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10</a:t>
            </a:fld>
            <a:endParaRPr lang="uk-UA" dirty="0"/>
          </a:p>
        </p:txBody>
      </p:sp>
      <p:sp>
        <p:nvSpPr>
          <p:cNvPr id="6" name="TextBox 5"/>
          <p:cNvSpPr txBox="1"/>
          <p:nvPr/>
        </p:nvSpPr>
        <p:spPr>
          <a:xfrm>
            <a:off x="3429000" y="4267201"/>
            <a:ext cx="1544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Got it?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16875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reaction?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err="1"/>
              <a:t>Negishi</a:t>
            </a:r>
            <a:r>
              <a:rPr lang="en-US" dirty="0"/>
              <a:t> Coupling (SMARTS Encoding)</a:t>
            </a:r>
          </a:p>
          <a:p>
            <a:pPr marL="0" indent="0">
              <a:buNone/>
            </a:pPr>
            <a:r>
              <a:rPr lang="en-US" dirty="0"/>
              <a:t>[#6;$([#6]~[#6]);!$([#6]~[S,N,O,P]):1][</a:t>
            </a:r>
            <a:r>
              <a:rPr lang="en-US" dirty="0" err="1"/>
              <a:t>Cl,Br,I</a:t>
            </a:r>
            <a:r>
              <a:rPr lang="en-US" dirty="0"/>
              <a:t>].</a:t>
            </a:r>
          </a:p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Cl,Br,I</a:t>
            </a:r>
            <a:r>
              <a:rPr lang="en-US" dirty="0"/>
              <a:t>][#6;$([#6]~[#6]);!$([#6]~[S,N,O,P]):2]</a:t>
            </a:r>
          </a:p>
          <a:p>
            <a:pPr marL="0" indent="0">
              <a:buNone/>
            </a:pPr>
            <a:r>
              <a:rPr lang="en-US" dirty="0"/>
              <a:t>&gt;&gt;[#6:2][#6:1]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4" name="Rounded Rectangle 3"/>
          <p:cNvSpPr/>
          <p:nvPr/>
        </p:nvSpPr>
        <p:spPr>
          <a:xfrm>
            <a:off x="685800" y="2438399"/>
            <a:ext cx="6019800" cy="357115"/>
          </a:xfrm>
          <a:prstGeom prst="roundRect">
            <a:avLst/>
          </a:prstGeom>
          <a:solidFill>
            <a:srgbClr val="EC9A1E">
              <a:alpha val="16863"/>
            </a:srgb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85800" y="2886955"/>
            <a:ext cx="6019800" cy="481836"/>
          </a:xfrm>
          <a:prstGeom prst="roundRect">
            <a:avLst/>
          </a:prstGeom>
          <a:solidFill>
            <a:srgbClr val="EC9A1E">
              <a:alpha val="16863"/>
            </a:srgb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85800" y="3482904"/>
            <a:ext cx="1981200" cy="388778"/>
          </a:xfrm>
          <a:prstGeom prst="roundRect">
            <a:avLst/>
          </a:prstGeom>
          <a:solidFill>
            <a:srgbClr val="EC9A1E">
              <a:alpha val="16863"/>
            </a:srgb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229553" y="2558534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Reagent1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229553" y="2980009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Reagent2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934200" y="3368791"/>
            <a:ext cx="1736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Product</a:t>
            </a:r>
          </a:p>
          <a:p>
            <a:pPr algn="ctr"/>
            <a:r>
              <a:rPr lang="en-US" dirty="0"/>
              <a:t> (C-C coupling)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709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reaction?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err="1"/>
              <a:t>Negishi</a:t>
            </a:r>
            <a:r>
              <a:rPr lang="en-US" dirty="0"/>
              <a:t> Coupling (SMARTS Encoding)</a:t>
            </a:r>
          </a:p>
          <a:p>
            <a:pPr marL="0" indent="0">
              <a:buNone/>
            </a:pPr>
            <a:r>
              <a:rPr lang="en-US" dirty="0"/>
              <a:t>[#6;$([#6]~[#6]);!$([#6]~[S,N,O,P]):1][</a:t>
            </a:r>
            <a:r>
              <a:rPr lang="en-US" dirty="0" err="1"/>
              <a:t>Cl,Br,I</a:t>
            </a:r>
            <a:r>
              <a:rPr lang="en-US" dirty="0"/>
              <a:t>].</a:t>
            </a:r>
          </a:p>
          <a:p>
            <a:pPr marL="0" indent="0">
              <a:buNone/>
            </a:pPr>
            <a:r>
              <a:rPr lang="en-US" dirty="0"/>
              <a:t>[</a:t>
            </a:r>
            <a:r>
              <a:rPr lang="en-US" dirty="0" err="1"/>
              <a:t>Cl,Br,I</a:t>
            </a:r>
            <a:r>
              <a:rPr lang="en-US" dirty="0"/>
              <a:t>][#6;$([#6]~[#6]);!$([#6]~[S,N,O,P]):2]</a:t>
            </a:r>
          </a:p>
          <a:p>
            <a:pPr marL="0" indent="0">
              <a:buNone/>
            </a:pPr>
            <a:r>
              <a:rPr lang="en-US" dirty="0"/>
              <a:t>&gt;&gt;[#6:2][#6:1]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12</a:t>
            </a:fld>
            <a:endParaRPr lang="uk-UA" dirty="0"/>
          </a:p>
        </p:txBody>
      </p:sp>
      <p:sp>
        <p:nvSpPr>
          <p:cNvPr id="10" name="Rounded Rectangle 9"/>
          <p:cNvSpPr/>
          <p:nvPr/>
        </p:nvSpPr>
        <p:spPr>
          <a:xfrm>
            <a:off x="5562600" y="2477246"/>
            <a:ext cx="1066800" cy="418354"/>
          </a:xfrm>
          <a:prstGeom prst="roundRect">
            <a:avLst/>
          </a:prstGeom>
          <a:solidFill>
            <a:srgbClr val="EC9A1E">
              <a:alpha val="16863"/>
            </a:srgb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6781800" y="1892701"/>
            <a:ext cx="1435142" cy="646331"/>
            <a:chOff x="6692348" y="1975775"/>
            <a:chExt cx="1435142" cy="646331"/>
          </a:xfrm>
        </p:grpSpPr>
        <p:sp>
          <p:nvSpPr>
            <p:cNvPr id="16" name="TextBox 15"/>
            <p:cNvSpPr txBox="1"/>
            <p:nvPr/>
          </p:nvSpPr>
          <p:spPr>
            <a:xfrm>
              <a:off x="6952168" y="1975775"/>
              <a:ext cx="117532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solidFill>
                    <a:srgbClr val="092F9D"/>
                  </a:solidFill>
                  <a:latin typeface="Helvetica" charset="0"/>
                </a:rPr>
                <a:t>Cl </a:t>
              </a:r>
              <a:r>
                <a:rPr lang="en-US">
                  <a:solidFill>
                    <a:srgbClr val="092F9D"/>
                  </a:solidFill>
                  <a:latin typeface="Helvetica" charset="0"/>
                  <a:sym typeface="Wingdings"/>
                </a:rPr>
                <a:t>slow</a:t>
              </a:r>
              <a:endParaRPr lang="en-US"/>
            </a:p>
            <a:p>
              <a:endParaRPr lang="en-US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>
              <a:off x="6692348" y="2391274"/>
              <a:ext cx="259820" cy="16904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6727762" y="3067717"/>
            <a:ext cx="1489180" cy="1592503"/>
            <a:chOff x="6727762" y="3067717"/>
            <a:chExt cx="1489180" cy="1592503"/>
          </a:xfrm>
        </p:grpSpPr>
        <p:sp>
          <p:nvSpPr>
            <p:cNvPr id="14" name="TextBox 13"/>
            <p:cNvSpPr txBox="1"/>
            <p:nvPr/>
          </p:nvSpPr>
          <p:spPr>
            <a:xfrm>
              <a:off x="7070474" y="3459891"/>
              <a:ext cx="114646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Missing</a:t>
              </a:r>
            </a:p>
            <a:p>
              <a:r>
                <a:rPr lang="en-US" dirty="0" err="1"/>
                <a:t>t</a:t>
              </a:r>
              <a:r>
                <a:rPr lang="en-US" dirty="0" err="1"/>
                <a:t>riflate</a:t>
              </a:r>
              <a:r>
                <a:rPr lang="en-US" dirty="0"/>
                <a:t>,</a:t>
              </a:r>
            </a:p>
            <a:p>
              <a:r>
                <a:rPr lang="en-US" dirty="0" err="1">
                  <a:latin typeface="Helvetica" charset="0"/>
                </a:rPr>
                <a:t>acetyloxy</a:t>
              </a:r>
              <a:endParaRPr lang="en-US" dirty="0"/>
            </a:p>
            <a:p>
              <a:endParaRPr lang="en-US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H="1" flipV="1">
              <a:off x="6727762" y="3067717"/>
              <a:ext cx="342713" cy="392175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4120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reaction?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399801" y="1368435"/>
            <a:ext cx="7772400" cy="4526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Most reactions in the NCU are so called template based reactions</a:t>
            </a:r>
          </a:p>
          <a:p>
            <a:pPr lvl="1"/>
            <a:r>
              <a:rPr lang="en-US" dirty="0"/>
              <a:t>A+B =&gt; C</a:t>
            </a:r>
          </a:p>
          <a:p>
            <a:pPr lvl="1"/>
            <a:r>
              <a:rPr lang="en-US" dirty="0" smtClean="0"/>
              <a:t>Makes it easy™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13</a:t>
            </a:fld>
            <a:endParaRPr lang="uk-UA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836" y="2600931"/>
            <a:ext cx="8772214" cy="2304222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493933" y="4741876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organohalide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71786" y="4790697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organozinc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9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reaction?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Risks</a:t>
            </a:r>
          </a:p>
          <a:p>
            <a:pPr lvl="1"/>
            <a:r>
              <a:rPr lang="en-US" dirty="0"/>
              <a:t>Enough information to get the known reagents, not enough information to know the incompatible.</a:t>
            </a:r>
          </a:p>
          <a:p>
            <a:pPr lvl="1"/>
            <a:r>
              <a:rPr lang="en-US" dirty="0"/>
              <a:t>Hydrogens ( and electronic environments ) are tricky</a:t>
            </a:r>
          </a:p>
          <a:p>
            <a:pPr lvl="2"/>
            <a:r>
              <a:rPr lang="en-US" dirty="0"/>
              <a:t>For now, lets say the NCU is an “idea” generator backed by good but not great knowledge of chemistry.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14</a:t>
            </a:fld>
            <a:endParaRPr lang="uk-UA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510" y="4152561"/>
            <a:ext cx="1695835" cy="134896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17771" y="4474829"/>
            <a:ext cx="2505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R be </a:t>
            </a:r>
            <a:r>
              <a:rPr lang="en-US"/>
              <a:t>a hydrogen?</a:t>
            </a:r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222" y="3922547"/>
            <a:ext cx="1027850" cy="163246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83902" y="4133671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Is that </a:t>
            </a:r>
          </a:p>
          <a:p>
            <a:pPr algn="ctr"/>
            <a:r>
              <a:rPr lang="en-US" dirty="0"/>
              <a:t>r</a:t>
            </a:r>
            <a:r>
              <a:rPr lang="en-US" dirty="0"/>
              <a:t>eally </a:t>
            </a:r>
          </a:p>
          <a:p>
            <a:pPr algn="ctr"/>
            <a:r>
              <a:rPr lang="en-US" dirty="0"/>
              <a:t>an aldehyde?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567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Reactions in </a:t>
            </a:r>
            <a:r>
              <a:rPr lang="en-US" dirty="0" err="1" smtClean="0"/>
              <a:t>RDKit</a:t>
            </a:r>
            <a:r>
              <a:rPr lang="en-US" dirty="0" smtClean="0"/>
              <a:t> Space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MD Reaction files</a:t>
            </a:r>
          </a:p>
          <a:p>
            <a:pPr marL="0" indent="0">
              <a:buNone/>
            </a:pPr>
            <a:r>
              <a:rPr lang="en-US" dirty="0" smtClean="0"/>
              <a:t>Smarts based reactions (not smirks, but superset)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15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4406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</a:t>
            </a:r>
            <a:r>
              <a:rPr lang="en-US" dirty="0" err="1" smtClean="0"/>
              <a:t>RDKit</a:t>
            </a:r>
            <a:r>
              <a:rPr lang="en-US" dirty="0" smtClean="0"/>
              <a:t> Reaction tools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 smtClean="0"/>
              <a:t>SanitizeRXN</a:t>
            </a:r>
            <a:r>
              <a:rPr lang="en-US" b="1" dirty="0"/>
              <a:t> </a:t>
            </a:r>
            <a:r>
              <a:rPr lang="en-US" b="1" dirty="0" smtClean="0"/>
              <a:t>- simple fixes for common reaction failures</a:t>
            </a:r>
          </a:p>
          <a:p>
            <a:pPr marL="228600" lvl="1" indent="0">
              <a:buNone/>
            </a:pPr>
            <a:r>
              <a:rPr lang="en-US" b="1" dirty="0" smtClean="0"/>
              <a:t>Auto detect atom maps from </a:t>
            </a:r>
            <a:r>
              <a:rPr lang="en-US" b="1" dirty="0" err="1" smtClean="0"/>
              <a:t>Rgroups</a:t>
            </a:r>
            <a:r>
              <a:rPr lang="en-US" b="1" dirty="0" smtClean="0"/>
              <a:t> (</a:t>
            </a:r>
            <a:r>
              <a:rPr lang="en-US" b="1" dirty="0" err="1" smtClean="0"/>
              <a:t>ChemDraw</a:t>
            </a:r>
            <a:r>
              <a:rPr lang="en-US" b="1" dirty="0" smtClean="0"/>
              <a:t>/ICM)</a:t>
            </a:r>
          </a:p>
          <a:p>
            <a:pPr marL="228600" lvl="1" indent="0">
              <a:buNone/>
            </a:pPr>
            <a:r>
              <a:rPr lang="en-US" b="1" dirty="0" smtClean="0"/>
              <a:t>Auto convert dummy atoms to </a:t>
            </a:r>
            <a:r>
              <a:rPr lang="en-US" b="1" dirty="0" err="1" smtClean="0"/>
              <a:t>RGroups</a:t>
            </a:r>
            <a:endParaRPr lang="en-US" b="1" dirty="0" smtClean="0"/>
          </a:p>
          <a:p>
            <a:pPr marL="228600" lvl="1" indent="0">
              <a:buNone/>
            </a:pPr>
            <a:r>
              <a:rPr lang="en-US" b="1" dirty="0" smtClean="0"/>
              <a:t>Attempt to </a:t>
            </a:r>
            <a:r>
              <a:rPr lang="en-US" b="1" dirty="0" smtClean="0"/>
              <a:t>add aromaticity </a:t>
            </a:r>
            <a:r>
              <a:rPr lang="en-US" b="1" dirty="0" smtClean="0"/>
              <a:t>to MD Files for reaction searching</a:t>
            </a:r>
          </a:p>
          <a:p>
            <a:pPr marL="228600" lvl="1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16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7361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</a:t>
            </a:r>
            <a:r>
              <a:rPr lang="en-US" dirty="0" err="1" smtClean="0"/>
              <a:t>RDKit</a:t>
            </a:r>
            <a:r>
              <a:rPr lang="en-US" dirty="0" smtClean="0"/>
              <a:t> Reaction tools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Enumerate – enumeration class for enumeration and sampling</a:t>
            </a:r>
          </a:p>
          <a:p>
            <a:pPr marL="228600" lvl="1" indent="0">
              <a:buNone/>
            </a:pPr>
            <a:r>
              <a:rPr lang="en-US" b="1" dirty="0" smtClean="0"/>
              <a:t>Different sampling strategies can be used</a:t>
            </a:r>
          </a:p>
          <a:p>
            <a:pPr marL="457200" lvl="2" indent="0">
              <a:buNone/>
            </a:pPr>
            <a:r>
              <a:rPr lang="en-US" b="1" i="1" dirty="0" smtClean="0"/>
              <a:t>ALL </a:t>
            </a:r>
            <a:r>
              <a:rPr lang="en-US" b="1" dirty="0" smtClean="0"/>
              <a:t>– </a:t>
            </a:r>
            <a:r>
              <a:rPr lang="en-US" b="1" dirty="0" smtClean="0"/>
              <a:t>uses current strategy</a:t>
            </a:r>
          </a:p>
          <a:p>
            <a:pPr marL="457200" lvl="2" indent="0">
              <a:buNone/>
            </a:pPr>
            <a:r>
              <a:rPr lang="en-US" b="1" i="1" dirty="0" err="1" smtClean="0"/>
              <a:t>RandomSample</a:t>
            </a:r>
            <a:r>
              <a:rPr lang="en-US" b="1" dirty="0" smtClean="0"/>
              <a:t> – standard random sampling</a:t>
            </a:r>
          </a:p>
          <a:p>
            <a:pPr marL="457200" lvl="2" indent="0">
              <a:buNone/>
            </a:pPr>
            <a:r>
              <a:rPr lang="en-US" b="1" i="1" dirty="0" err="1" smtClean="0"/>
              <a:t>RandomSampleAllBBs</a:t>
            </a:r>
            <a:r>
              <a:rPr lang="en-US" b="1" dirty="0" smtClean="0"/>
              <a:t> – enforces sampling of all reagents</a:t>
            </a:r>
          </a:p>
          <a:p>
            <a:pPr marL="457200" lvl="2" indent="0">
              <a:buNone/>
            </a:pPr>
            <a:r>
              <a:rPr lang="en-US" b="1" i="1" dirty="0" err="1"/>
              <a:t>EvenSamplePairs</a:t>
            </a:r>
            <a:r>
              <a:rPr lang="en-US" b="1" dirty="0"/>
              <a:t> – useful for sampling a small number of </a:t>
            </a:r>
            <a:r>
              <a:rPr lang="en-US" b="1" dirty="0" smtClean="0"/>
              <a:t>products trying </a:t>
            </a:r>
            <a:endParaRPr lang="en-US" b="1" dirty="0" smtClean="0"/>
          </a:p>
          <a:p>
            <a:pPr marL="457200" lvl="2" indent="0">
              <a:buNone/>
            </a:pPr>
            <a:r>
              <a:rPr lang="en-US" b="1" dirty="0"/>
              <a:t> </a:t>
            </a:r>
            <a:r>
              <a:rPr lang="en-US" b="1" dirty="0" smtClean="0"/>
              <a:t>                                  t</a:t>
            </a:r>
            <a:r>
              <a:rPr lang="en-US" b="1" dirty="0" smtClean="0"/>
              <a:t>o use </a:t>
            </a:r>
            <a:r>
              <a:rPr lang="en-US" b="1" dirty="0" smtClean="0"/>
              <a:t>as many pairs of reagents as possible</a:t>
            </a:r>
          </a:p>
          <a:p>
            <a:pPr marL="228600" lvl="1" indent="0">
              <a:buNone/>
            </a:pPr>
            <a:r>
              <a:rPr lang="en-US" b="1" dirty="0" err="1" smtClean="0"/>
              <a:t>Picklable</a:t>
            </a:r>
            <a:endParaRPr lang="en-US" b="1" dirty="0"/>
          </a:p>
          <a:p>
            <a:pPr marL="457200" lvl="2" indent="0">
              <a:buNone/>
            </a:pPr>
            <a:r>
              <a:rPr lang="en-US" b="1" dirty="0" smtClean="0"/>
              <a:t> </a:t>
            </a:r>
            <a:r>
              <a:rPr lang="en-US" b="1" dirty="0" smtClean="0"/>
              <a:t>pickle and restore </a:t>
            </a:r>
            <a:r>
              <a:rPr lang="en-US" b="1" dirty="0" smtClean="0"/>
              <a:t>building blocks and reaction</a:t>
            </a:r>
          </a:p>
          <a:p>
            <a:pPr marL="228600" lvl="1" indent="0">
              <a:buNone/>
            </a:pPr>
            <a:r>
              <a:rPr lang="en-US" b="1" dirty="0" err="1" smtClean="0"/>
              <a:t>Restartable</a:t>
            </a:r>
            <a:r>
              <a:rPr lang="en-US" b="1" dirty="0" smtClean="0"/>
              <a:t> </a:t>
            </a:r>
          </a:p>
          <a:p>
            <a:pPr marL="457200" lvl="2" indent="0">
              <a:buNone/>
            </a:pPr>
            <a:r>
              <a:rPr lang="en-US" b="1" dirty="0" smtClean="0"/>
              <a:t>get nth sample, save state and continue later.</a:t>
            </a:r>
            <a:endParaRPr lang="en-US" b="1" dirty="0"/>
          </a:p>
          <a:p>
            <a:pPr marL="457200" lvl="2" indent="0">
              <a:buNone/>
            </a:pPr>
            <a:endParaRPr lang="en-US" b="1" dirty="0"/>
          </a:p>
          <a:p>
            <a:pPr marL="457200" lvl="2" indent="0">
              <a:buNone/>
            </a:pPr>
            <a:endParaRPr lang="en-US" b="1" dirty="0" smtClean="0"/>
          </a:p>
          <a:p>
            <a:pPr marL="228600" lvl="1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17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3106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QSAR in </a:t>
            </a:r>
            <a:r>
              <a:rPr lang="en-US" dirty="0" smtClean="0"/>
              <a:t>enumeration space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18</a:t>
            </a:fld>
            <a:endParaRPr lang="uk-UA" dirty="0"/>
          </a:p>
        </p:txBody>
      </p:sp>
      <p:pic>
        <p:nvPicPr>
          <p:cNvPr id="8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0056" y="2944363"/>
            <a:ext cx="8334375" cy="2471465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601508" y="1954007"/>
            <a:ext cx="1082348" cy="1334897"/>
            <a:chOff x="1338470" y="1669774"/>
            <a:chExt cx="1082348" cy="1334897"/>
          </a:xfrm>
        </p:grpSpPr>
        <p:sp>
          <p:nvSpPr>
            <p:cNvPr id="10" name="TextBox 9"/>
            <p:cNvSpPr txBox="1"/>
            <p:nvPr/>
          </p:nvSpPr>
          <p:spPr>
            <a:xfrm>
              <a:off x="1338470" y="1669774"/>
              <a:ext cx="10823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1233244</a:t>
              </a:r>
              <a:endParaRPr lang="en-US" dirty="0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H="1" flipV="1">
              <a:off x="1868557" y="2128530"/>
              <a:ext cx="13252" cy="8761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3468349" y="1954007"/>
            <a:ext cx="937051" cy="1334897"/>
            <a:chOff x="3205310" y="1669774"/>
            <a:chExt cx="937051" cy="1334897"/>
          </a:xfrm>
        </p:grpSpPr>
        <p:sp>
          <p:nvSpPr>
            <p:cNvPr id="13" name="TextBox 12"/>
            <p:cNvSpPr txBox="1"/>
            <p:nvPr/>
          </p:nvSpPr>
          <p:spPr>
            <a:xfrm>
              <a:off x="3205310" y="1669774"/>
              <a:ext cx="937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443211</a:t>
              </a:r>
              <a:endParaRPr lang="en-US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3637722" y="2128529"/>
              <a:ext cx="6626" cy="8761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351874" y="1951096"/>
            <a:ext cx="954107" cy="1333678"/>
            <a:chOff x="5088835" y="1666864"/>
            <a:chExt cx="954107" cy="1333678"/>
          </a:xfrm>
        </p:grpSpPr>
        <p:sp>
          <p:nvSpPr>
            <p:cNvPr id="16" name="TextBox 15"/>
            <p:cNvSpPr txBox="1"/>
            <p:nvPr/>
          </p:nvSpPr>
          <p:spPr>
            <a:xfrm>
              <a:off x="5088835" y="1666864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334451</a:t>
              </a:r>
              <a:endParaRPr lang="en-US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H="1" flipV="1">
              <a:off x="5493027" y="2124401"/>
              <a:ext cx="13252" cy="8761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7024429" y="1708420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Atoms</a:t>
            </a:r>
          </a:p>
          <a:p>
            <a:r>
              <a:rPr lang="en-US" dirty="0"/>
              <a:t>“hashed”</a:t>
            </a:r>
          </a:p>
          <a:p>
            <a:r>
              <a:rPr lang="en-US" dirty="0"/>
              <a:t>Into integer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7024429" y="3599563"/>
            <a:ext cx="1762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Almost Additive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967560" y="4876800"/>
            <a:ext cx="2146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Somewhat Additive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49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Additive fingerprints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</a:t>
            </a:r>
            <a:r>
              <a:rPr lang="en-US" dirty="0" smtClean="0"/>
              <a:t>UGM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19</a:t>
            </a:fld>
            <a:endParaRPr lang="uk-UA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1" y="2438401"/>
            <a:ext cx="8610923" cy="1640177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2577306" y="435590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Grieco</a:t>
            </a:r>
            <a:r>
              <a:rPr lang="en-US" dirty="0"/>
              <a:t> three component condensation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40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NCU?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17" name="Content Placeholder 5"/>
          <p:cNvSpPr>
            <a:spLocks noGrp="1"/>
          </p:cNvSpPr>
          <p:nvPr>
            <p:ph idx="1"/>
          </p:nvPr>
        </p:nvSpPr>
        <p:spPr>
          <a:xfrm>
            <a:off x="495484" y="2518948"/>
            <a:ext cx="8334405" cy="299440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</a:t>
            </a:r>
            <a:r>
              <a:rPr lang="en-US" dirty="0"/>
              <a:t>, new-awakened, with my hand stretching out and touching the unknown, the real unknown, the unknown unknown</a:t>
            </a:r>
            <a:r>
              <a:rPr lang="en-US" dirty="0" smtClean="0"/>
              <a:t>.</a:t>
            </a:r>
          </a:p>
          <a:p>
            <a:pPr marL="0" indent="0" algn="r">
              <a:buNone/>
            </a:pPr>
            <a:r>
              <a:rPr lang="en-US" dirty="0" smtClean="0"/>
              <a:t>DH Lawrence (not Rumsfeld)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806362" y="1894669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Heaven and Earth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743200" y="1417320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are </a:t>
            </a:r>
            <a:r>
              <a:rPr lang="en-US"/>
              <a:t>we searching for?</a:t>
            </a:r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5233725" y="5095286"/>
            <a:ext cx="19078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hlinkClick r:id="rId2"/>
              </a:rPr>
              <a:t>www.nasa.gov</a:t>
            </a:r>
            <a:r>
              <a:rPr lang="en-US" sz="1000" dirty="0"/>
              <a:t> (Alan Shepard)</a:t>
            </a:r>
            <a:endParaRPr lang="en-US" sz="1000" dirty="0"/>
          </a:p>
        </p:txBody>
      </p:sp>
      <p:grpSp>
        <p:nvGrpSpPr>
          <p:cNvPr id="4" name="Group 3"/>
          <p:cNvGrpSpPr/>
          <p:nvPr/>
        </p:nvGrpSpPr>
        <p:grpSpPr>
          <a:xfrm>
            <a:off x="2268274" y="4141757"/>
            <a:ext cx="4788824" cy="1371600"/>
            <a:chOff x="2259602" y="3297302"/>
            <a:chExt cx="4788824" cy="1371600"/>
          </a:xfrm>
        </p:grpSpPr>
        <p:sp>
          <p:nvSpPr>
            <p:cNvPr id="21" name="TextBox 20"/>
            <p:cNvSpPr txBox="1"/>
            <p:nvPr/>
          </p:nvSpPr>
          <p:spPr>
            <a:xfrm>
              <a:off x="2259602" y="3872201"/>
              <a:ext cx="30187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 claim this land for Novartis</a:t>
              </a:r>
              <a:endParaRPr lang="en-US" dirty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01039" y="3297302"/>
              <a:ext cx="1747387" cy="1371600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317423">
              <a:off x="6178998" y="3347153"/>
              <a:ext cx="741527" cy="41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384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Additive fingerprints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</a:t>
            </a:r>
            <a:r>
              <a:rPr lang="en-US" dirty="0" smtClean="0"/>
              <a:t>UGM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20</a:t>
            </a:fld>
            <a:endParaRPr lang="uk-UA" dirty="0"/>
          </a:p>
        </p:txBody>
      </p:sp>
      <p:cxnSp>
        <p:nvCxnSpPr>
          <p:cNvPr id="6" name="Straight Connector 5"/>
          <p:cNvCxnSpPr/>
          <p:nvPr/>
        </p:nvCxnSpPr>
        <p:spPr>
          <a:xfrm flipH="1" flipV="1">
            <a:off x="6597313" y="2468052"/>
            <a:ext cx="609600" cy="794052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594032" y="1981541"/>
            <a:ext cx="157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Reagents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791200" y="1950259"/>
            <a:ext cx="161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173902" y="2708379"/>
            <a:ext cx="158008" cy="1598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 rot="900000" flipV="1">
            <a:off x="1315232" y="4830831"/>
            <a:ext cx="134140" cy="1250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126827" y="4140810"/>
            <a:ext cx="3031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Self similarity by adding bits</a:t>
            </a:r>
          </a:p>
          <a:p>
            <a:r>
              <a:rPr lang="en-US" dirty="0"/>
              <a:t>.7 (radius = 1)</a:t>
            </a:r>
          </a:p>
          <a:p>
            <a:r>
              <a:rPr lang="en-US" dirty="0"/>
              <a:t>.6 (radius = 2)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9813" y="2113116"/>
            <a:ext cx="3175000" cy="20193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29" y="2349489"/>
            <a:ext cx="2057400" cy="18161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2956" y="4042418"/>
            <a:ext cx="1524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0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9813" y="2113116"/>
            <a:ext cx="3175000" cy="20193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791200" y="1950259"/>
            <a:ext cx="161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information you have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</a:t>
            </a:r>
            <a:r>
              <a:rPr lang="en-US" dirty="0" smtClean="0"/>
              <a:t>UGM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21</a:t>
            </a:fld>
            <a:endParaRPr lang="uk-UA" dirty="0"/>
          </a:p>
        </p:txBody>
      </p:sp>
      <p:sp>
        <p:nvSpPr>
          <p:cNvPr id="16" name="TextBox 15"/>
          <p:cNvSpPr txBox="1"/>
          <p:nvPr/>
        </p:nvSpPr>
        <p:spPr>
          <a:xfrm>
            <a:off x="174113" y="3598533"/>
            <a:ext cx="45576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Must be C-a bond</a:t>
            </a:r>
          </a:p>
          <a:p>
            <a:r>
              <a:rPr lang="en-US" dirty="0"/>
              <a:t> </a:t>
            </a:r>
            <a:r>
              <a:rPr lang="en-US" dirty="0"/>
              <a:t>Either: C-C c-C or C-c</a:t>
            </a:r>
          </a:p>
          <a:p>
            <a:r>
              <a:rPr lang="en-US" dirty="0"/>
              <a:t> Separate reactions that make different </a:t>
            </a:r>
          </a:p>
          <a:p>
            <a:r>
              <a:rPr lang="en-US" dirty="0"/>
              <a:t>  environments</a:t>
            </a:r>
            <a:r>
              <a:rPr lang="en-US" dirty="0"/>
              <a:t> </a:t>
            </a:r>
            <a:r>
              <a:rPr lang="en-US" dirty="0"/>
              <a:t>to add bits that *must* exist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627709" y="2670064"/>
            <a:ext cx="543940" cy="419475"/>
          </a:xfrm>
          <a:prstGeom prst="round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061075" y="4337196"/>
            <a:ext cx="3031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Self similarity by adding bits</a:t>
            </a:r>
          </a:p>
          <a:p>
            <a:r>
              <a:rPr lang="en-US" dirty="0"/>
              <a:t>.9 (radius = 1)</a:t>
            </a:r>
          </a:p>
          <a:p>
            <a:r>
              <a:rPr lang="en-US" dirty="0"/>
              <a:t>.8 (radius = 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219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457200" y="2228850"/>
            <a:ext cx="7924800" cy="310896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Generate fps for each reagent in the context of the reaction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Sort </a:t>
            </a:r>
            <a:r>
              <a:rPr lang="en-US" dirty="0"/>
              <a:t>reagents by similarity to target, choose top N to fully enumerate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22</a:t>
            </a:fld>
            <a:endParaRPr lang="uk-UA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Strategy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708910"/>
            <a:ext cx="3175000" cy="2019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61688" y="3810357"/>
            <a:ext cx="3886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Bits = fingerprint of </a:t>
            </a:r>
            <a:r>
              <a:rPr lang="en-US" dirty="0" err="1" smtClean="0"/>
              <a:t>regeant+scaffold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      - fingerprint of scaffold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419600" y="2652236"/>
            <a:ext cx="1676400" cy="1009906"/>
          </a:xfrm>
          <a:prstGeom prst="ellipse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0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1121" y="1234440"/>
            <a:ext cx="5358577" cy="409956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23</a:t>
            </a:fld>
            <a:endParaRPr lang="uk-UA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Strategy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13" y="4201949"/>
            <a:ext cx="3352800" cy="6386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261" y="2465833"/>
            <a:ext cx="1766106" cy="75391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09954" y="199737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query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24600" y="4555800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 Time 5s </a:t>
            </a:r>
          </a:p>
          <a:p>
            <a:r>
              <a:rPr lang="en-US" dirty="0"/>
              <a:t>(500 Billion products)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71500" y="3517159"/>
            <a:ext cx="27813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Grieco</a:t>
            </a:r>
            <a:r>
              <a:rPr lang="en-US" dirty="0"/>
              <a:t> three component condensation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41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Glare: or where </a:t>
            </a:r>
            <a:r>
              <a:rPr lang="en-US" dirty="0" smtClean="0"/>
              <a:t>are the class-m(</a:t>
            </a:r>
            <a:r>
              <a:rPr lang="en-US" dirty="0" err="1" smtClean="0"/>
              <a:t>olecule</a:t>
            </a:r>
            <a:r>
              <a:rPr lang="en-US" dirty="0" smtClean="0"/>
              <a:t>) planets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85800" y="1760220"/>
            <a:ext cx="7772400" cy="4526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Some Properties are easier than others</a:t>
            </a:r>
          </a:p>
          <a:p>
            <a:pPr lvl="1"/>
            <a:r>
              <a:rPr lang="en-US" dirty="0"/>
              <a:t>LDC Criteria</a:t>
            </a:r>
          </a:p>
          <a:p>
            <a:pPr lvl="2"/>
            <a:r>
              <a:rPr lang="en-US" dirty="0"/>
              <a:t>MW &lt; 650</a:t>
            </a:r>
          </a:p>
          <a:p>
            <a:pPr lvl="2"/>
            <a:r>
              <a:rPr lang="en-US" dirty="0"/>
              <a:t>CLOGP &lt; 6.5</a:t>
            </a:r>
          </a:p>
          <a:p>
            <a:pPr lvl="2"/>
            <a:r>
              <a:rPr lang="en-US" dirty="0"/>
              <a:t>PSA &lt; 170</a:t>
            </a:r>
          </a:p>
          <a:p>
            <a:pPr lvl="2"/>
            <a:r>
              <a:rPr lang="en-US" dirty="0"/>
              <a:t>ROTORS &lt; 10</a:t>
            </a:r>
          </a:p>
          <a:p>
            <a:pPr lvl="2"/>
            <a:r>
              <a:rPr lang="en-US" dirty="0"/>
              <a:t>UNDEFINED STEREO CENTERS &lt;=</a:t>
            </a:r>
            <a:r>
              <a:rPr lang="en-US" dirty="0" smtClean="0"/>
              <a:t>4</a:t>
            </a:r>
          </a:p>
          <a:p>
            <a:pPr lvl="2"/>
            <a:endParaRPr lang="en-US" dirty="0"/>
          </a:p>
          <a:p>
            <a:pPr marL="0" indent="0">
              <a:buNone/>
            </a:pPr>
            <a:r>
              <a:rPr lang="en-US" b="1" dirty="0" smtClean="0"/>
              <a:t>And Fingerprints are (</a:t>
            </a:r>
            <a:r>
              <a:rPr lang="en-US" b="1" dirty="0" err="1" smtClean="0"/>
              <a:t>kinda</a:t>
            </a:r>
            <a:r>
              <a:rPr lang="en-US" b="1" dirty="0" smtClean="0"/>
              <a:t>) additive as well.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24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4829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Glare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270145" y="1868906"/>
            <a:ext cx="1055613" cy="3591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A 1 a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 2 b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C 3 c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D 4 d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 5 e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 6 f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G 7 g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H 8 h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 9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604053" y="3729659"/>
            <a:ext cx="79513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510842" y="1878347"/>
            <a:ext cx="1041281" cy="3591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G 9 h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C 5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 4 d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H 3 c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A 2 e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 8 g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 7 a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 6 f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D 1 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04054" y="3103493"/>
            <a:ext cx="69127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shuffle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6039109" y="1841020"/>
            <a:ext cx="1093304" cy="11529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G 9 h</a:t>
            </a: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C 5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E 4 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986195" y="3133311"/>
            <a:ext cx="1146218" cy="11529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H 3 c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A 2 e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 8 g</a:t>
            </a:r>
            <a:endParaRPr lang="en-US" sz="2400" dirty="0"/>
          </a:p>
        </p:txBody>
      </p:sp>
      <p:sp>
        <p:nvSpPr>
          <p:cNvPr id="18" name="Rounded Rectangle 17"/>
          <p:cNvSpPr/>
          <p:nvPr/>
        </p:nvSpPr>
        <p:spPr>
          <a:xfrm>
            <a:off x="6041946" y="4475748"/>
            <a:ext cx="1146218" cy="11529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 7 a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 6 f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D 1 b</a:t>
            </a:r>
            <a:endParaRPr lang="en-US" sz="2400" dirty="0"/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4664773" y="2417489"/>
            <a:ext cx="1249010" cy="30334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644073" y="3727399"/>
            <a:ext cx="1269710" cy="22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634304" y="4629787"/>
            <a:ext cx="1279479" cy="34201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828754" y="3147292"/>
            <a:ext cx="81945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Partition</a:t>
            </a:r>
          </a:p>
        </p:txBody>
      </p:sp>
    </p:spTree>
    <p:extLst>
      <p:ext uri="{BB962C8B-B14F-4D97-AF65-F5344CB8AC3E}">
        <p14:creationId xmlns:p14="http://schemas.microsoft.com/office/powerpoint/2010/main" val="7129596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6" grpId="0" animBg="1"/>
      <p:bldP spid="17" grpId="0" animBg="1"/>
      <p:bldP spid="18" grpId="0" animBg="1"/>
      <p:bldP spid="2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Glare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599501" y="1869101"/>
            <a:ext cx="1093304" cy="11529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G 9 h</a:t>
            </a: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C 5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E 4 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546587" y="3161392"/>
            <a:ext cx="1146218" cy="1152939"/>
          </a:xfrm>
          <a:prstGeom prst="roundRect">
            <a:avLst/>
          </a:prstGeom>
          <a:solidFill>
            <a:srgbClr val="FCAF17">
              <a:alpha val="4588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H 3 c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A 2 e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 8 g</a:t>
            </a:r>
            <a:endParaRPr lang="en-US" sz="2400" dirty="0"/>
          </a:p>
        </p:txBody>
      </p:sp>
      <p:sp>
        <p:nvSpPr>
          <p:cNvPr id="18" name="Rounded Rectangle 17"/>
          <p:cNvSpPr/>
          <p:nvPr/>
        </p:nvSpPr>
        <p:spPr>
          <a:xfrm>
            <a:off x="1532765" y="4503829"/>
            <a:ext cx="1146218" cy="1152939"/>
          </a:xfrm>
          <a:prstGeom prst="roundRect">
            <a:avLst/>
          </a:prstGeom>
          <a:solidFill>
            <a:srgbClr val="FCAF17">
              <a:alpha val="4588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 7 a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 6 f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D 1 b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061253" y="2407754"/>
            <a:ext cx="72555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912960" y="1949683"/>
            <a:ext cx="750404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/>
              <a:t>G9h</a:t>
            </a:r>
          </a:p>
          <a:p>
            <a:r>
              <a:rPr lang="en-US" sz="1350" dirty="0"/>
              <a:t>G9i</a:t>
            </a:r>
          </a:p>
          <a:p>
            <a:r>
              <a:rPr lang="en-US" sz="1350" dirty="0"/>
              <a:t>G9d</a:t>
            </a:r>
          </a:p>
          <a:p>
            <a:r>
              <a:rPr lang="en-US" sz="1350" dirty="0"/>
              <a:t>G5h</a:t>
            </a:r>
          </a:p>
          <a:p>
            <a:r>
              <a:rPr lang="en-US" sz="1350" dirty="0"/>
              <a:t>G5i</a:t>
            </a:r>
          </a:p>
          <a:p>
            <a:r>
              <a:rPr lang="en-US" sz="1350" dirty="0"/>
              <a:t>G5d</a:t>
            </a:r>
          </a:p>
          <a:p>
            <a:r>
              <a:rPr lang="en-US" sz="1350" dirty="0"/>
              <a:t>G4h</a:t>
            </a:r>
          </a:p>
          <a:p>
            <a:r>
              <a:rPr lang="en-US" sz="1350" dirty="0"/>
              <a:t>G4i</a:t>
            </a:r>
          </a:p>
          <a:p>
            <a:r>
              <a:rPr lang="en-US" sz="1350" dirty="0"/>
              <a:t>G4d</a:t>
            </a:r>
          </a:p>
          <a:p>
            <a:r>
              <a:rPr lang="en-US" sz="1350" dirty="0"/>
              <a:t>C9h</a:t>
            </a:r>
          </a:p>
          <a:p>
            <a:r>
              <a:rPr lang="en-US" sz="1350" dirty="0"/>
              <a:t>C9i</a:t>
            </a:r>
          </a:p>
          <a:p>
            <a:r>
              <a:rPr lang="en-US" sz="1350" dirty="0"/>
              <a:t>C9d</a:t>
            </a:r>
          </a:p>
          <a:p>
            <a:r>
              <a:rPr lang="en-US" sz="1350" dirty="0"/>
              <a:t>C5h</a:t>
            </a:r>
          </a:p>
          <a:p>
            <a:r>
              <a:rPr lang="en-US" sz="1350" dirty="0"/>
              <a:t>C5i</a:t>
            </a:r>
          </a:p>
          <a:p>
            <a:r>
              <a:rPr lang="en-US" sz="1350" dirty="0"/>
              <a:t>C5d</a:t>
            </a:r>
          </a:p>
          <a:p>
            <a:r>
              <a:rPr lang="en-US" sz="1350" dirty="0"/>
              <a:t>C4h</a:t>
            </a:r>
          </a:p>
          <a:p>
            <a:r>
              <a:rPr lang="en-US" sz="1350" dirty="0"/>
              <a:t>C4i</a:t>
            </a:r>
          </a:p>
          <a:p>
            <a:r>
              <a:rPr lang="en-US" sz="1350" dirty="0"/>
              <a:t>C4d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96341" y="1949684"/>
            <a:ext cx="492443" cy="19620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E9h</a:t>
            </a:r>
          </a:p>
          <a:p>
            <a:r>
              <a:rPr lang="en-US" sz="1350" dirty="0"/>
              <a:t>E9i</a:t>
            </a:r>
          </a:p>
          <a:p>
            <a:r>
              <a:rPr lang="en-US" sz="1350" dirty="0"/>
              <a:t>E9d</a:t>
            </a:r>
          </a:p>
          <a:p>
            <a:r>
              <a:rPr lang="en-US" sz="1350" dirty="0"/>
              <a:t>E5h</a:t>
            </a:r>
          </a:p>
          <a:p>
            <a:r>
              <a:rPr lang="en-US" sz="1350" dirty="0"/>
              <a:t>E5i</a:t>
            </a:r>
          </a:p>
          <a:p>
            <a:r>
              <a:rPr lang="en-US" sz="1350" dirty="0"/>
              <a:t>E5d</a:t>
            </a:r>
          </a:p>
          <a:p>
            <a:r>
              <a:rPr lang="en-US" sz="1350" dirty="0"/>
              <a:t>E4h</a:t>
            </a:r>
          </a:p>
          <a:p>
            <a:r>
              <a:rPr lang="en-US" sz="1350" dirty="0"/>
              <a:t>E4i</a:t>
            </a:r>
          </a:p>
          <a:p>
            <a:r>
              <a:rPr lang="en-US" sz="1350" dirty="0"/>
              <a:t>E4d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61254" y="2666173"/>
            <a:ext cx="1031051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Fully</a:t>
            </a:r>
          </a:p>
          <a:p>
            <a:r>
              <a:rPr lang="en-US" sz="1350" dirty="0"/>
              <a:t>Enumerate</a:t>
            </a:r>
          </a:p>
          <a:p>
            <a:r>
              <a:rPr lang="en-US" sz="1350" dirty="0"/>
              <a:t>Partition</a:t>
            </a:r>
          </a:p>
        </p:txBody>
      </p:sp>
    </p:spTree>
    <p:extLst>
      <p:ext uri="{BB962C8B-B14F-4D97-AF65-F5344CB8AC3E}">
        <p14:creationId xmlns:p14="http://schemas.microsoft.com/office/powerpoint/2010/main" val="19016549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Glare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599501" y="1869101"/>
            <a:ext cx="1093304" cy="11529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G 9 h</a:t>
            </a: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C 5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E 4 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546587" y="3161392"/>
            <a:ext cx="1146218" cy="1152939"/>
          </a:xfrm>
          <a:prstGeom prst="roundRect">
            <a:avLst/>
          </a:prstGeom>
          <a:solidFill>
            <a:srgbClr val="FCAF17">
              <a:alpha val="4588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H 3 c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A 2 e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 8 g</a:t>
            </a:r>
            <a:endParaRPr lang="en-US" sz="2400" dirty="0"/>
          </a:p>
        </p:txBody>
      </p:sp>
      <p:sp>
        <p:nvSpPr>
          <p:cNvPr id="18" name="Rounded Rectangle 17"/>
          <p:cNvSpPr/>
          <p:nvPr/>
        </p:nvSpPr>
        <p:spPr>
          <a:xfrm>
            <a:off x="1532765" y="4503829"/>
            <a:ext cx="1146218" cy="1152939"/>
          </a:xfrm>
          <a:prstGeom prst="roundRect">
            <a:avLst/>
          </a:prstGeom>
          <a:solidFill>
            <a:srgbClr val="FCAF17">
              <a:alpha val="4588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 7 a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 6 f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D 1 b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061253" y="2407754"/>
            <a:ext cx="72555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912960" y="1949683"/>
            <a:ext cx="750404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/>
              <a:t>G9h</a:t>
            </a:r>
          </a:p>
          <a:p>
            <a:r>
              <a:rPr lang="en-US" sz="1350" dirty="0"/>
              <a:t>G9i</a:t>
            </a:r>
          </a:p>
          <a:p>
            <a:r>
              <a:rPr lang="en-US" sz="1350" dirty="0"/>
              <a:t>G9d</a:t>
            </a:r>
          </a:p>
          <a:p>
            <a:r>
              <a:rPr lang="en-US" sz="1350" dirty="0"/>
              <a:t>G5h</a:t>
            </a:r>
          </a:p>
          <a:p>
            <a:r>
              <a:rPr lang="en-US" sz="1350" dirty="0"/>
              <a:t>G5i</a:t>
            </a:r>
          </a:p>
          <a:p>
            <a:r>
              <a:rPr lang="en-US" sz="1350" dirty="0"/>
              <a:t>G5d</a:t>
            </a:r>
          </a:p>
          <a:p>
            <a:r>
              <a:rPr lang="en-US" sz="1350" dirty="0"/>
              <a:t>G4h</a:t>
            </a:r>
          </a:p>
          <a:p>
            <a:r>
              <a:rPr lang="en-US" sz="1350" dirty="0"/>
              <a:t>G4i</a:t>
            </a:r>
          </a:p>
          <a:p>
            <a:r>
              <a:rPr lang="en-US" sz="1350" dirty="0"/>
              <a:t>G4d</a:t>
            </a:r>
          </a:p>
          <a:p>
            <a:r>
              <a:rPr lang="en-US" sz="1350" dirty="0"/>
              <a:t>C9h</a:t>
            </a:r>
          </a:p>
          <a:p>
            <a:r>
              <a:rPr lang="en-US" sz="1350" dirty="0"/>
              <a:t>C9i</a:t>
            </a:r>
          </a:p>
          <a:p>
            <a:r>
              <a:rPr lang="en-US" sz="1350" dirty="0"/>
              <a:t>C9d</a:t>
            </a:r>
          </a:p>
          <a:p>
            <a:r>
              <a:rPr lang="en-US" sz="1350" dirty="0"/>
              <a:t>C5h</a:t>
            </a:r>
          </a:p>
          <a:p>
            <a:r>
              <a:rPr lang="en-US" sz="1350" dirty="0"/>
              <a:t>C5i</a:t>
            </a:r>
          </a:p>
          <a:p>
            <a:r>
              <a:rPr lang="en-US" sz="1350" dirty="0"/>
              <a:t>C5d</a:t>
            </a:r>
          </a:p>
          <a:p>
            <a:r>
              <a:rPr lang="en-US" sz="1350" dirty="0"/>
              <a:t>C4h</a:t>
            </a:r>
          </a:p>
          <a:p>
            <a:r>
              <a:rPr lang="en-US" sz="1350" dirty="0"/>
              <a:t>C4i</a:t>
            </a:r>
          </a:p>
          <a:p>
            <a:r>
              <a:rPr lang="en-US" sz="1350" dirty="0"/>
              <a:t>C4d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496341" y="1949684"/>
            <a:ext cx="492443" cy="19620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E9h</a:t>
            </a:r>
          </a:p>
          <a:p>
            <a:r>
              <a:rPr lang="en-US" sz="1350" dirty="0"/>
              <a:t>E9i</a:t>
            </a:r>
          </a:p>
          <a:p>
            <a:r>
              <a:rPr lang="en-US" sz="1350" dirty="0"/>
              <a:t>E9d</a:t>
            </a:r>
          </a:p>
          <a:p>
            <a:r>
              <a:rPr lang="en-US" sz="1350" dirty="0"/>
              <a:t>E5h</a:t>
            </a:r>
          </a:p>
          <a:p>
            <a:r>
              <a:rPr lang="en-US" sz="1350" dirty="0"/>
              <a:t>E5i</a:t>
            </a:r>
          </a:p>
          <a:p>
            <a:r>
              <a:rPr lang="en-US" sz="1350" dirty="0"/>
              <a:t>E5d</a:t>
            </a:r>
          </a:p>
          <a:p>
            <a:r>
              <a:rPr lang="en-US" sz="1350" dirty="0"/>
              <a:t>E4h</a:t>
            </a:r>
          </a:p>
          <a:p>
            <a:r>
              <a:rPr lang="en-US" sz="1350" dirty="0"/>
              <a:t>E4i</a:t>
            </a:r>
          </a:p>
          <a:p>
            <a:r>
              <a:rPr lang="en-US" sz="1350" dirty="0"/>
              <a:t>E4d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061254" y="2666173"/>
            <a:ext cx="1031051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Fully</a:t>
            </a:r>
          </a:p>
          <a:p>
            <a:r>
              <a:rPr lang="en-US" sz="1350" dirty="0"/>
              <a:t>Enumerate</a:t>
            </a:r>
          </a:p>
          <a:p>
            <a:r>
              <a:rPr lang="en-US" sz="1350" dirty="0"/>
              <a:t>Partition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017122" y="1702052"/>
            <a:ext cx="6367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>
                <a:solidFill>
                  <a:srgbClr val="FCAF17"/>
                </a:solidFill>
              </a:rPr>
              <a:t>Score</a:t>
            </a:r>
          </a:p>
        </p:txBody>
      </p:sp>
    </p:spTree>
    <p:extLst>
      <p:ext uri="{BB962C8B-B14F-4D97-AF65-F5344CB8AC3E}">
        <p14:creationId xmlns:p14="http://schemas.microsoft.com/office/powerpoint/2010/main" val="1159961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Glare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599501" y="1869101"/>
            <a:ext cx="1093304" cy="11529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G 9 h</a:t>
            </a: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C 5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E 4 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546587" y="3161392"/>
            <a:ext cx="1146218" cy="1152939"/>
          </a:xfrm>
          <a:prstGeom prst="roundRect">
            <a:avLst/>
          </a:prstGeom>
          <a:solidFill>
            <a:srgbClr val="FCAF17">
              <a:alpha val="4588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H 3 c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A 2 e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 8 g</a:t>
            </a:r>
            <a:endParaRPr lang="en-US" sz="2400" dirty="0"/>
          </a:p>
        </p:txBody>
      </p:sp>
      <p:sp>
        <p:nvSpPr>
          <p:cNvPr id="18" name="Rounded Rectangle 17"/>
          <p:cNvSpPr/>
          <p:nvPr/>
        </p:nvSpPr>
        <p:spPr>
          <a:xfrm>
            <a:off x="1532765" y="4503829"/>
            <a:ext cx="1146218" cy="1152939"/>
          </a:xfrm>
          <a:prstGeom prst="roundRect">
            <a:avLst/>
          </a:prstGeom>
          <a:solidFill>
            <a:srgbClr val="FCAF17">
              <a:alpha val="4588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 7 a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 6 f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D 1 b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061253" y="2407754"/>
            <a:ext cx="72555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061254" y="2666173"/>
            <a:ext cx="1031051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Fully</a:t>
            </a:r>
          </a:p>
          <a:p>
            <a:r>
              <a:rPr lang="en-US" sz="1350" dirty="0"/>
              <a:t>Enumerate</a:t>
            </a:r>
          </a:p>
          <a:p>
            <a:r>
              <a:rPr lang="en-US" sz="1350" dirty="0"/>
              <a:t>Partition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17122" y="1702052"/>
            <a:ext cx="6367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>
                <a:solidFill>
                  <a:srgbClr val="FCAF17"/>
                </a:solidFill>
              </a:rPr>
              <a:t>Score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912960" y="1949684"/>
            <a:ext cx="742406" cy="3000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350" dirty="0"/>
              <a:t>G9h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17122" y="2591666"/>
            <a:ext cx="222060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Additive Properties</a:t>
            </a:r>
          </a:p>
          <a:p>
            <a:r>
              <a:rPr lang="en-US" sz="1350" dirty="0"/>
              <a:t>(MW, </a:t>
            </a:r>
            <a:r>
              <a:rPr lang="en-US" sz="1350" dirty="0" err="1"/>
              <a:t>alogp</a:t>
            </a:r>
            <a:r>
              <a:rPr lang="en-US" sz="1350" dirty="0"/>
              <a:t>, </a:t>
            </a:r>
            <a:r>
              <a:rPr lang="en-US" sz="1350" dirty="0" smtClean="0"/>
              <a:t>TPSA, </a:t>
            </a:r>
            <a:r>
              <a:rPr lang="en-US" sz="1350" dirty="0" err="1" smtClean="0"/>
              <a:t>fp</a:t>
            </a:r>
            <a:r>
              <a:rPr lang="en-US" sz="1350" dirty="0" smtClean="0"/>
              <a:t> bits)</a:t>
            </a:r>
            <a:endParaRPr lang="en-US" sz="1350" dirty="0"/>
          </a:p>
        </p:txBody>
      </p:sp>
      <p:sp>
        <p:nvSpPr>
          <p:cNvPr id="9" name="TextBox 8"/>
          <p:cNvSpPr txBox="1"/>
          <p:nvPr/>
        </p:nvSpPr>
        <p:spPr>
          <a:xfrm>
            <a:off x="4781873" y="3289421"/>
            <a:ext cx="2324675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MW(G) + MW(9) + MW(h) +</a:t>
            </a:r>
          </a:p>
          <a:p>
            <a:r>
              <a:rPr lang="en-US" sz="1350" dirty="0"/>
              <a:t>  core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17121" y="3907292"/>
            <a:ext cx="2252540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G,9,h =&gt; added sidechains</a:t>
            </a:r>
          </a:p>
          <a:p>
            <a:r>
              <a:rPr lang="en-US" sz="1350" dirty="0"/>
              <a:t>   </a:t>
            </a:r>
            <a:r>
              <a:rPr lang="en-US" sz="1350" b="1" i="1" dirty="0"/>
              <a:t>not </a:t>
            </a:r>
            <a:r>
              <a:rPr lang="en-US" sz="1350" dirty="0"/>
              <a:t>reactants</a:t>
            </a:r>
          </a:p>
        </p:txBody>
      </p:sp>
    </p:spTree>
    <p:extLst>
      <p:ext uri="{BB962C8B-B14F-4D97-AF65-F5344CB8AC3E}">
        <p14:creationId xmlns:p14="http://schemas.microsoft.com/office/powerpoint/2010/main" val="1778835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Glare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599501" y="1869101"/>
            <a:ext cx="1093304" cy="11529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G 9 h</a:t>
            </a: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C 5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algn="just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E 4 d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546587" y="3161392"/>
            <a:ext cx="1146218" cy="1152939"/>
          </a:xfrm>
          <a:prstGeom prst="roundRect">
            <a:avLst/>
          </a:prstGeom>
          <a:solidFill>
            <a:srgbClr val="FCAF17">
              <a:alpha val="4588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H 3 c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A 2 e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 8 g</a:t>
            </a:r>
            <a:endParaRPr lang="en-US" sz="2400" dirty="0"/>
          </a:p>
        </p:txBody>
      </p:sp>
      <p:sp>
        <p:nvSpPr>
          <p:cNvPr id="18" name="Rounded Rectangle 17"/>
          <p:cNvSpPr/>
          <p:nvPr/>
        </p:nvSpPr>
        <p:spPr>
          <a:xfrm>
            <a:off x="1532765" y="4503829"/>
            <a:ext cx="1146218" cy="1152939"/>
          </a:xfrm>
          <a:prstGeom prst="roundRect">
            <a:avLst/>
          </a:prstGeom>
          <a:solidFill>
            <a:srgbClr val="FCAF17">
              <a:alpha val="4588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 7 a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 6 f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D 1 b</a:t>
            </a:r>
            <a:endParaRPr lang="en-US" sz="2400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061253" y="2407754"/>
            <a:ext cx="72555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061254" y="2666173"/>
            <a:ext cx="1031051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Fully</a:t>
            </a:r>
          </a:p>
          <a:p>
            <a:r>
              <a:rPr lang="en-US" sz="1350" dirty="0"/>
              <a:t>Enumerate</a:t>
            </a:r>
          </a:p>
          <a:p>
            <a:r>
              <a:rPr lang="en-US" sz="1350" dirty="0"/>
              <a:t>Partition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17122" y="1702052"/>
            <a:ext cx="63671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>
                <a:solidFill>
                  <a:srgbClr val="FCAF17"/>
                </a:solidFill>
              </a:rPr>
              <a:t>Score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75526" y="1762179"/>
            <a:ext cx="1107996" cy="32085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FCAF17"/>
                </a:solidFill>
              </a:rPr>
              <a:t>Reagents in</a:t>
            </a:r>
          </a:p>
          <a:p>
            <a:r>
              <a:rPr lang="en-US" sz="1350" dirty="0">
                <a:solidFill>
                  <a:srgbClr val="FCAF17"/>
                </a:solidFill>
              </a:rPr>
              <a:t>“good”</a:t>
            </a:r>
          </a:p>
          <a:p>
            <a:r>
              <a:rPr lang="en-US" sz="1350" dirty="0">
                <a:solidFill>
                  <a:srgbClr val="FCAF17"/>
                </a:solidFill>
              </a:rPr>
              <a:t>Products</a:t>
            </a:r>
          </a:p>
          <a:p>
            <a:r>
              <a:rPr lang="en-US" sz="1350" dirty="0"/>
              <a:t>G-0</a:t>
            </a:r>
          </a:p>
          <a:p>
            <a:r>
              <a:rPr lang="en-US" sz="1350" dirty="0"/>
              <a:t>C-6</a:t>
            </a:r>
          </a:p>
          <a:p>
            <a:r>
              <a:rPr lang="en-US" sz="1350" dirty="0"/>
              <a:t>E-2</a:t>
            </a:r>
          </a:p>
          <a:p>
            <a:endParaRPr lang="en-US" sz="1350" dirty="0"/>
          </a:p>
          <a:p>
            <a:r>
              <a:rPr lang="en-US" sz="1350" dirty="0"/>
              <a:t>9-5</a:t>
            </a:r>
          </a:p>
          <a:p>
            <a:r>
              <a:rPr lang="en-US" sz="1350" dirty="0"/>
              <a:t>5-3</a:t>
            </a:r>
          </a:p>
          <a:p>
            <a:r>
              <a:rPr lang="en-US" sz="1350" dirty="0"/>
              <a:t>4-0</a:t>
            </a:r>
          </a:p>
          <a:p>
            <a:endParaRPr lang="en-US" sz="1350" dirty="0"/>
          </a:p>
          <a:p>
            <a:r>
              <a:rPr lang="en-US" sz="1350" dirty="0"/>
              <a:t>h-3</a:t>
            </a:r>
          </a:p>
          <a:p>
            <a:r>
              <a:rPr lang="en-US" sz="1350" dirty="0"/>
              <a:t>i-4</a:t>
            </a:r>
          </a:p>
          <a:p>
            <a:r>
              <a:rPr lang="en-US" sz="1350" dirty="0"/>
              <a:t>d-3</a:t>
            </a:r>
          </a:p>
          <a:p>
            <a:endParaRPr lang="en-US" sz="1350" dirty="0">
              <a:solidFill>
                <a:srgbClr val="FCAF17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912960" y="1949683"/>
            <a:ext cx="750404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50" dirty="0">
                <a:solidFill>
                  <a:schemeClr val="bg2"/>
                </a:solidFill>
              </a:rPr>
              <a:t>G9h</a:t>
            </a:r>
          </a:p>
          <a:p>
            <a:r>
              <a:rPr lang="en-US" sz="1350" dirty="0">
                <a:solidFill>
                  <a:schemeClr val="bg2"/>
                </a:solidFill>
              </a:rPr>
              <a:t>G9i</a:t>
            </a:r>
          </a:p>
          <a:p>
            <a:r>
              <a:rPr lang="en-US" sz="1350" dirty="0">
                <a:solidFill>
                  <a:schemeClr val="bg2"/>
                </a:solidFill>
              </a:rPr>
              <a:t>G9d</a:t>
            </a:r>
          </a:p>
          <a:p>
            <a:r>
              <a:rPr lang="en-US" sz="1350" dirty="0">
                <a:solidFill>
                  <a:schemeClr val="bg2"/>
                </a:solidFill>
              </a:rPr>
              <a:t>G5h</a:t>
            </a:r>
          </a:p>
          <a:p>
            <a:r>
              <a:rPr lang="en-US" sz="1350" dirty="0">
                <a:solidFill>
                  <a:schemeClr val="bg2"/>
                </a:solidFill>
              </a:rPr>
              <a:t>G5i</a:t>
            </a:r>
          </a:p>
          <a:p>
            <a:r>
              <a:rPr lang="en-US" sz="1350" dirty="0">
                <a:solidFill>
                  <a:schemeClr val="bg2"/>
                </a:solidFill>
              </a:rPr>
              <a:t>G5d</a:t>
            </a:r>
          </a:p>
          <a:p>
            <a:r>
              <a:rPr lang="en-US" sz="1350" dirty="0">
                <a:solidFill>
                  <a:schemeClr val="bg2"/>
                </a:solidFill>
              </a:rPr>
              <a:t>G4h</a:t>
            </a:r>
          </a:p>
          <a:p>
            <a:r>
              <a:rPr lang="en-US" sz="1350" dirty="0">
                <a:solidFill>
                  <a:schemeClr val="bg2"/>
                </a:solidFill>
              </a:rPr>
              <a:t>G4i</a:t>
            </a:r>
          </a:p>
          <a:p>
            <a:r>
              <a:rPr lang="en-US" sz="1350" dirty="0">
                <a:solidFill>
                  <a:schemeClr val="bg2"/>
                </a:solidFill>
              </a:rPr>
              <a:t>G4d</a:t>
            </a:r>
          </a:p>
          <a:p>
            <a:r>
              <a:rPr lang="en-US" sz="1350" dirty="0"/>
              <a:t>C9h</a:t>
            </a:r>
          </a:p>
          <a:p>
            <a:r>
              <a:rPr lang="en-US" sz="1350" dirty="0"/>
              <a:t>C9i</a:t>
            </a:r>
          </a:p>
          <a:p>
            <a:r>
              <a:rPr lang="en-US" sz="1350" dirty="0"/>
              <a:t>C9d</a:t>
            </a:r>
          </a:p>
          <a:p>
            <a:r>
              <a:rPr lang="en-US" sz="1350" dirty="0"/>
              <a:t>C5h</a:t>
            </a:r>
          </a:p>
          <a:p>
            <a:r>
              <a:rPr lang="en-US" sz="1350" dirty="0"/>
              <a:t>C5i</a:t>
            </a:r>
          </a:p>
          <a:p>
            <a:r>
              <a:rPr lang="en-US" sz="1350" dirty="0"/>
              <a:t>C5d</a:t>
            </a:r>
          </a:p>
          <a:p>
            <a:r>
              <a:rPr lang="en-US" sz="1350" dirty="0">
                <a:solidFill>
                  <a:schemeClr val="bg2"/>
                </a:solidFill>
              </a:rPr>
              <a:t>C4h</a:t>
            </a:r>
          </a:p>
          <a:p>
            <a:r>
              <a:rPr lang="en-US" sz="1350" dirty="0">
                <a:solidFill>
                  <a:schemeClr val="bg2"/>
                </a:solidFill>
              </a:rPr>
              <a:t>C4i</a:t>
            </a:r>
          </a:p>
          <a:p>
            <a:r>
              <a:rPr lang="en-US" sz="1350" dirty="0">
                <a:solidFill>
                  <a:schemeClr val="bg2"/>
                </a:solidFill>
              </a:rPr>
              <a:t>C4d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96341" y="1949684"/>
            <a:ext cx="492443" cy="19620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E9h</a:t>
            </a:r>
          </a:p>
          <a:p>
            <a:r>
              <a:rPr lang="en-US" sz="1350" dirty="0"/>
              <a:t>E9i</a:t>
            </a:r>
          </a:p>
          <a:p>
            <a:r>
              <a:rPr lang="en-US" sz="1350" dirty="0">
                <a:solidFill>
                  <a:schemeClr val="bg2"/>
                </a:solidFill>
              </a:rPr>
              <a:t>E9d</a:t>
            </a:r>
          </a:p>
          <a:p>
            <a:r>
              <a:rPr lang="en-US" sz="1350" dirty="0">
                <a:solidFill>
                  <a:schemeClr val="bg2"/>
                </a:solidFill>
              </a:rPr>
              <a:t>E5h</a:t>
            </a:r>
          </a:p>
          <a:p>
            <a:r>
              <a:rPr lang="en-US" sz="1350" dirty="0">
                <a:solidFill>
                  <a:schemeClr val="bg2"/>
                </a:solidFill>
              </a:rPr>
              <a:t>E5i</a:t>
            </a:r>
          </a:p>
          <a:p>
            <a:r>
              <a:rPr lang="en-US" sz="1350" dirty="0">
                <a:solidFill>
                  <a:schemeClr val="bg2"/>
                </a:solidFill>
              </a:rPr>
              <a:t>E5d</a:t>
            </a:r>
          </a:p>
          <a:p>
            <a:r>
              <a:rPr lang="en-US" sz="1350" dirty="0">
                <a:solidFill>
                  <a:schemeClr val="bg2"/>
                </a:solidFill>
              </a:rPr>
              <a:t>E4h</a:t>
            </a:r>
          </a:p>
          <a:p>
            <a:r>
              <a:rPr lang="en-US" sz="1350" dirty="0">
                <a:solidFill>
                  <a:schemeClr val="bg2"/>
                </a:solidFill>
              </a:rPr>
              <a:t>E4i</a:t>
            </a:r>
          </a:p>
          <a:p>
            <a:r>
              <a:rPr lang="en-US" sz="1350" dirty="0">
                <a:solidFill>
                  <a:schemeClr val="bg2"/>
                </a:solidFill>
              </a:rPr>
              <a:t>E4d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6424239" y="2745686"/>
            <a:ext cx="815009" cy="993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346523" y="4366049"/>
            <a:ext cx="815009" cy="993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9027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are not alone in the universe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3</a:t>
            </a:fld>
            <a:endParaRPr lang="uk-UA" dirty="0"/>
          </a:p>
        </p:txBody>
      </p:sp>
      <p:pic>
        <p:nvPicPr>
          <p:cNvPr id="9" name="Content Placeholder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479" y="1219200"/>
            <a:ext cx="5554451" cy="417170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962400" y="5321908"/>
            <a:ext cx="4953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Proximal Lilly Collection: Mapping, Exploring and Exploiting Feasible Chemical Space</a:t>
            </a:r>
            <a:r>
              <a:rPr lang="en-US" sz="1200" dirty="0"/>
              <a:t>.</a:t>
            </a:r>
          </a:p>
          <a:p>
            <a:r>
              <a:rPr lang="en-US" sz="1200" dirty="0" err="1"/>
              <a:t>Nicolau</a:t>
            </a:r>
            <a:r>
              <a:rPr lang="en-US" sz="1200" dirty="0"/>
              <a:t> C et al.</a:t>
            </a:r>
            <a:endParaRPr lang="en-US" sz="1200" dirty="0"/>
          </a:p>
          <a:p>
            <a:r>
              <a:rPr lang="en-US" sz="1200" dirty="0"/>
              <a:t>J </a:t>
            </a:r>
            <a:r>
              <a:rPr lang="en-US" sz="1200" dirty="0" err="1"/>
              <a:t>Chem</a:t>
            </a:r>
            <a:r>
              <a:rPr lang="en-US" sz="1200" dirty="0"/>
              <a:t> </a:t>
            </a:r>
            <a:r>
              <a:rPr lang="en-US" sz="1200" dirty="0" err="1"/>
              <a:t>Inf</a:t>
            </a:r>
            <a:r>
              <a:rPr lang="en-US" sz="1200" dirty="0"/>
              <a:t> Model. 2016 Jun </a:t>
            </a:r>
            <a:r>
              <a:rPr lang="en-US" sz="1200" dirty="0"/>
              <a:t>27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0873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715553" y="5679492"/>
            <a:ext cx="300026" cy="185273"/>
          </a:xfrm>
        </p:spPr>
        <p:txBody>
          <a:bodyPr/>
          <a:lstStyle/>
          <a:p>
            <a:fld id="{E66AA3EA-0569-43EF-BBA3-83FDB109D582}" type="slidenum">
              <a:rPr lang="en-US" noProof="0" smtClean="0"/>
              <a:pPr/>
              <a:t>30</a:t>
            </a:fld>
            <a:endParaRPr lang="en-US" noProof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137907" y="1874124"/>
            <a:ext cx="1055613" cy="3591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A 1  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 2 b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C 3 c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   d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 5 e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   f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 7  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 8 h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 9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4471815" y="3734877"/>
            <a:ext cx="79513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5378604" y="1883565"/>
            <a:ext cx="1041281" cy="35917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A 9 h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 5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I   d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 3 c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E 2 e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C 8  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 7  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   f</a:t>
            </a:r>
          </a:p>
          <a:p>
            <a:pPr algn="just"/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 1 b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471816" y="3108712"/>
            <a:ext cx="69127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/>
              <a:t>shuffle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6532534" y="2422707"/>
            <a:ext cx="1249010" cy="30334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6511834" y="3732617"/>
            <a:ext cx="1269710" cy="226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6502066" y="4635006"/>
            <a:ext cx="1279479" cy="34201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696516" y="3152510"/>
            <a:ext cx="81945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/>
              <a:t>Partition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79033" y="3152512"/>
            <a:ext cx="684803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/>
              <a:t>Iterate</a:t>
            </a:r>
          </a:p>
          <a:p>
            <a:pPr algn="ctr"/>
            <a:r>
              <a:rPr lang="en-US" sz="1350" dirty="0"/>
              <a:t>until </a:t>
            </a:r>
          </a:p>
          <a:p>
            <a:pPr algn="ctr"/>
            <a:r>
              <a:rPr lang="en-US" sz="1350" dirty="0"/>
              <a:t>“done”</a:t>
            </a:r>
          </a:p>
        </p:txBody>
      </p:sp>
    </p:spTree>
    <p:extLst>
      <p:ext uri="{BB962C8B-B14F-4D97-AF65-F5344CB8AC3E}">
        <p14:creationId xmlns:p14="http://schemas.microsoft.com/office/powerpoint/2010/main" val="20262711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Glare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Public RDKit UGM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31</a:t>
            </a:fld>
            <a:endParaRPr lang="uk-UA" dirty="0"/>
          </a:p>
        </p:txBody>
      </p:sp>
      <p:sp>
        <p:nvSpPr>
          <p:cNvPr id="7" name="TextBox 6"/>
          <p:cNvSpPr txBox="1"/>
          <p:nvPr/>
        </p:nvSpPr>
        <p:spPr>
          <a:xfrm>
            <a:off x="385844" y="2071570"/>
            <a:ext cx="38431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Takes about 1 minute to search 200 billion products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400 lines of python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Including comments</a:t>
            </a:r>
          </a:p>
        </p:txBody>
      </p:sp>
      <p:sp>
        <p:nvSpPr>
          <p:cNvPr id="8" name="Rectangle 7"/>
          <p:cNvSpPr/>
          <p:nvPr/>
        </p:nvSpPr>
        <p:spPr>
          <a:xfrm>
            <a:off x="521679" y="4835045"/>
            <a:ext cx="357146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Andalus" panose="02020603050405020304" pitchFamily="18" charset="-78"/>
                <a:cs typeface="Andalus" panose="02020603050405020304" pitchFamily="18" charset="-78"/>
              </a:rPr>
              <a:t> </a:t>
            </a:r>
            <a:r>
              <a:rPr lang="en-US" sz="1000" dirty="0" err="1">
                <a:latin typeface="Andalus" panose="02020603050405020304" pitchFamily="18" charset="-78"/>
                <a:cs typeface="Andalus" panose="02020603050405020304" pitchFamily="18" charset="-78"/>
              </a:rPr>
              <a:t>Truchon</a:t>
            </a:r>
            <a:r>
              <a:rPr lang="en-US" sz="1000" dirty="0">
                <a:latin typeface="Andalus" panose="02020603050405020304" pitchFamily="18" charset="-78"/>
                <a:cs typeface="Andalus" panose="02020603050405020304" pitchFamily="18" charset="-78"/>
              </a:rPr>
              <a:t>.  </a:t>
            </a:r>
            <a:r>
              <a:rPr lang="en-US" sz="1000" dirty="0" err="1">
                <a:latin typeface="Andalus" panose="02020603050405020304" pitchFamily="18" charset="-78"/>
                <a:cs typeface="Andalus" panose="02020603050405020304" pitchFamily="18" charset="-78"/>
              </a:rPr>
              <a:t>Bayly</a:t>
            </a:r>
            <a:r>
              <a:rPr lang="en-US" sz="1000" dirty="0">
                <a:latin typeface="Andalus" panose="02020603050405020304" pitchFamily="18" charset="-78"/>
                <a:cs typeface="Andalus" panose="02020603050405020304" pitchFamily="18" charset="-78"/>
              </a:rPr>
              <a:t>. </a:t>
            </a:r>
            <a:r>
              <a:rPr lang="en-US" sz="1000" dirty="0" err="1">
                <a:latin typeface="Andalus" panose="02020603050405020304" pitchFamily="18" charset="-78"/>
                <a:cs typeface="Andalus" panose="02020603050405020304" pitchFamily="18" charset="-78"/>
              </a:rPr>
              <a:t>Jchem</a:t>
            </a:r>
            <a:r>
              <a:rPr lang="en-US" sz="1000" dirty="0">
                <a:latin typeface="Andalus" panose="02020603050405020304" pitchFamily="18" charset="-78"/>
                <a:cs typeface="Andalus" panose="02020603050405020304" pitchFamily="18" charset="-78"/>
              </a:rPr>
              <a:t> </a:t>
            </a:r>
            <a:r>
              <a:rPr lang="en-US" sz="1000" dirty="0" err="1">
                <a:latin typeface="Andalus" panose="02020603050405020304" pitchFamily="18" charset="-78"/>
                <a:cs typeface="Andalus" panose="02020603050405020304" pitchFamily="18" charset="-78"/>
              </a:rPr>
              <a:t>Inf</a:t>
            </a:r>
            <a:r>
              <a:rPr lang="en-US" sz="1000" dirty="0">
                <a:latin typeface="Andalus" panose="02020603050405020304" pitchFamily="18" charset="-78"/>
                <a:cs typeface="Andalus" panose="02020603050405020304" pitchFamily="18" charset="-78"/>
              </a:rPr>
              <a:t> Model 2006 </a:t>
            </a:r>
            <a:r>
              <a:rPr lang="en-US" sz="1000" dirty="0">
                <a:latin typeface="Andalus" panose="02020603050405020304" pitchFamily="18" charset="-78"/>
                <a:cs typeface="Andalus" panose="02020603050405020304" pitchFamily="18" charset="-78"/>
              </a:rPr>
              <a:t>Jul-Aug;46(4):1536-48.</a:t>
            </a:r>
          </a:p>
          <a:p>
            <a:r>
              <a:rPr lang="en-US" sz="1000" dirty="0">
                <a:latin typeface="Andalus" panose="02020603050405020304" pitchFamily="18" charset="-78"/>
                <a:cs typeface="Andalus" panose="02020603050405020304" pitchFamily="18" charset="-78"/>
              </a:rPr>
              <a:t>GLARE: a new approach for filtering large reagent lists in combinatorial library design using product properties.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578" y="1138822"/>
            <a:ext cx="3973223" cy="39732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78338" y="5148267"/>
            <a:ext cx="2971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commons.wikimedia.org</a:t>
            </a:r>
            <a:r>
              <a:rPr lang="en-US" sz="1000" dirty="0"/>
              <a:t>/wiki/File:PIA19341-MilkyWayGalaxy-SpiralArmsData-WISE-20150603.jpg</a:t>
            </a:r>
          </a:p>
        </p:txBody>
      </p:sp>
    </p:spTree>
    <p:extLst>
      <p:ext uri="{BB962C8B-B14F-4D97-AF65-F5344CB8AC3E}">
        <p14:creationId xmlns:p14="http://schemas.microsoft.com/office/powerpoint/2010/main" val="742787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QSAR </a:t>
            </a:r>
            <a:r>
              <a:rPr lang="en-US" dirty="0" smtClean="0"/>
              <a:t>in reaction space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err="1" smtClean="0"/>
              <a:t>Public:RDKit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32</a:t>
            </a:fld>
            <a:endParaRPr lang="uk-U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457200" y="1821913"/>
            <a:ext cx="1842052" cy="15637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 with</a:t>
            </a:r>
          </a:p>
          <a:p>
            <a:pPr algn="ctr"/>
            <a:r>
              <a:rPr lang="en-US" dirty="0"/>
              <a:t>a Reaction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511190" y="3518757"/>
            <a:ext cx="14029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MW</a:t>
            </a:r>
          </a:p>
          <a:p>
            <a:r>
              <a:rPr lang="en-US" dirty="0"/>
              <a:t>ALOGP</a:t>
            </a:r>
          </a:p>
          <a:p>
            <a:r>
              <a:rPr lang="en-US" dirty="0"/>
              <a:t>Fingerprints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4777408" y="3517422"/>
            <a:ext cx="2239618" cy="2007534"/>
            <a:chOff x="4598504" y="3234190"/>
            <a:chExt cx="2239618" cy="2007534"/>
          </a:xfrm>
        </p:grpSpPr>
        <p:sp>
          <p:nvSpPr>
            <p:cNvPr id="10" name="Rounded Rectangle 9"/>
            <p:cNvSpPr/>
            <p:nvPr/>
          </p:nvSpPr>
          <p:spPr>
            <a:xfrm>
              <a:off x="4598504" y="3845538"/>
              <a:ext cx="1736035" cy="13961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Optimize</a:t>
              </a:r>
            </a:p>
            <a:p>
              <a:pPr algn="ctr"/>
              <a:r>
                <a:rPr lang="en-US" dirty="0"/>
                <a:t>Library</a:t>
              </a:r>
              <a:endParaRPr lang="en-US" dirty="0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H="1">
              <a:off x="6334539" y="3234190"/>
              <a:ext cx="503583" cy="51987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2643809" y="1836593"/>
            <a:ext cx="2756452" cy="1563757"/>
            <a:chOff x="2464905" y="1553360"/>
            <a:chExt cx="2756452" cy="1563757"/>
          </a:xfrm>
        </p:grpSpPr>
        <p:cxnSp>
          <p:nvCxnSpPr>
            <p:cNvPr id="13" name="Straight Arrow Connector 12"/>
            <p:cNvCxnSpPr/>
            <p:nvPr/>
          </p:nvCxnSpPr>
          <p:spPr>
            <a:xfrm>
              <a:off x="2464905" y="2267550"/>
              <a:ext cx="728869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ounded Rectangle 13"/>
            <p:cNvSpPr/>
            <p:nvPr/>
          </p:nvSpPr>
          <p:spPr>
            <a:xfrm>
              <a:off x="3379305" y="1553360"/>
              <a:ext cx="1842052" cy="156375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Get compatible</a:t>
              </a:r>
            </a:p>
            <a:p>
              <a:pPr algn="ctr"/>
              <a:r>
                <a:rPr lang="en-US" dirty="0"/>
                <a:t>reagents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943601" y="1944927"/>
            <a:ext cx="2809461" cy="1396186"/>
            <a:chOff x="5764696" y="1661695"/>
            <a:chExt cx="2809461" cy="1396186"/>
          </a:xfrm>
        </p:grpSpPr>
        <p:sp>
          <p:nvSpPr>
            <p:cNvPr id="16" name="Rounded Rectangle 15"/>
            <p:cNvSpPr/>
            <p:nvPr/>
          </p:nvSpPr>
          <p:spPr>
            <a:xfrm>
              <a:off x="6838122" y="1661695"/>
              <a:ext cx="1736035" cy="13961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Annotate Sidechains</a:t>
              </a:r>
              <a:endParaRPr lang="en-US" sz="2000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5764696" y="2249100"/>
              <a:ext cx="728869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1490871" y="4155274"/>
            <a:ext cx="2988365" cy="1396186"/>
            <a:chOff x="1311966" y="3872042"/>
            <a:chExt cx="2988365" cy="1396186"/>
          </a:xfrm>
        </p:grpSpPr>
        <p:cxnSp>
          <p:nvCxnSpPr>
            <p:cNvPr id="19" name="Straight Arrow Connector 18"/>
            <p:cNvCxnSpPr/>
            <p:nvPr/>
          </p:nvCxnSpPr>
          <p:spPr>
            <a:xfrm flipH="1">
              <a:off x="3379305" y="4570135"/>
              <a:ext cx="921026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ounded Rectangle 19"/>
            <p:cNvSpPr/>
            <p:nvPr/>
          </p:nvSpPr>
          <p:spPr>
            <a:xfrm>
              <a:off x="1311966" y="3872042"/>
              <a:ext cx="1820258" cy="13961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Enumerate</a:t>
              </a:r>
            </a:p>
            <a:p>
              <a:pPr algn="ctr"/>
              <a:r>
                <a:rPr lang="en-US" dirty="0"/>
                <a:t>and rescore</a:t>
              </a:r>
              <a:endParaRPr lang="en-US" dirty="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6513443" y="4813729"/>
            <a:ext cx="12362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Properties</a:t>
            </a:r>
          </a:p>
          <a:p>
            <a:r>
              <a:rPr lang="en-US" dirty="0"/>
              <a:t>Target</a:t>
            </a:r>
          </a:p>
          <a:p>
            <a:r>
              <a:rPr lang="en-US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70890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needles in haystacks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33</a:t>
            </a:fld>
            <a:endParaRPr lang="uk-UA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/>
          </p:nvPr>
        </p:nvGraphicFramePr>
        <p:xfrm>
          <a:off x="1066800" y="1591556"/>
          <a:ext cx="7314450" cy="2929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86822" y="4539715"/>
            <a:ext cx="76744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DNA Encoded Library ~ 150M compounds</a:t>
            </a:r>
          </a:p>
          <a:p>
            <a:r>
              <a:rPr lang="en-US" sz="2000" dirty="0"/>
              <a:t>Single Reaction synthesis is “top” 150 million out of ~200 billion</a:t>
            </a:r>
          </a:p>
          <a:p>
            <a:r>
              <a:rPr lang="en-US" sz="2000" dirty="0"/>
              <a:t> </a:t>
            </a:r>
            <a:r>
              <a:rPr lang="en-US" sz="2000" dirty="0"/>
              <a:t>  – More variety in </a:t>
            </a:r>
            <a:r>
              <a:rPr lang="en-US" sz="2000" dirty="0" err="1"/>
              <a:t>Negishi</a:t>
            </a:r>
            <a:r>
              <a:rPr lang="en-US" sz="2000" dirty="0"/>
              <a:t> Reaction reagents.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7225550" y="2228625"/>
            <a:ext cx="11430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DNA Encoded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25550" y="2740464"/>
            <a:ext cx="11430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/>
              <a:t>Negishi</a:t>
            </a:r>
            <a:endParaRPr lang="en-US" sz="1400" dirty="0"/>
          </a:p>
          <a:p>
            <a:r>
              <a:rPr lang="en-US" sz="1400" dirty="0"/>
              <a:t>Optimized</a:t>
            </a:r>
          </a:p>
        </p:txBody>
      </p:sp>
    </p:spTree>
    <p:extLst>
      <p:ext uri="{BB962C8B-B14F-4D97-AF65-F5344CB8AC3E}">
        <p14:creationId xmlns:p14="http://schemas.microsoft.com/office/powerpoint/2010/main" val="31785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needles in haystacks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i="1" dirty="0" smtClean="0"/>
              <a:t>Not a be all end all</a:t>
            </a:r>
          </a:p>
          <a:p>
            <a:pPr lvl="1"/>
            <a:r>
              <a:rPr lang="en-US" b="1" dirty="0" smtClean="0"/>
              <a:t>Need the reactions</a:t>
            </a:r>
          </a:p>
          <a:p>
            <a:pPr lvl="1"/>
            <a:r>
              <a:rPr lang="en-US" b="1" dirty="0" smtClean="0"/>
              <a:t>Need the reagents</a:t>
            </a:r>
          </a:p>
          <a:p>
            <a:pPr lvl="1"/>
            <a:r>
              <a:rPr lang="en-US" b="1" dirty="0" smtClean="0"/>
              <a:t>Puts a </a:t>
            </a:r>
            <a:r>
              <a:rPr lang="en-US" b="1" i="1" dirty="0" smtClean="0"/>
              <a:t>*lot*</a:t>
            </a:r>
            <a:r>
              <a:rPr lang="en-US" b="1" dirty="0" smtClean="0"/>
              <a:t> of pressure on your models.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b="1" dirty="0" smtClean="0"/>
              <a:t>But</a:t>
            </a:r>
            <a:r>
              <a:rPr lang="is-IS" b="1" dirty="0" smtClean="0"/>
              <a:t>…</a:t>
            </a:r>
            <a:endParaRPr lang="en-US" b="1" dirty="0" smtClean="0"/>
          </a:p>
          <a:p>
            <a:pPr lvl="1"/>
            <a:r>
              <a:rPr lang="en-US" b="1" dirty="0" smtClean="0"/>
              <a:t>Fast (at least get the wrong answers quicker)</a:t>
            </a:r>
          </a:p>
          <a:p>
            <a:pPr lvl="1"/>
            <a:r>
              <a:rPr lang="en-US" b="1" dirty="0" smtClean="0"/>
              <a:t>Can now use QSAR models to help choose reagent diversity</a:t>
            </a:r>
          </a:p>
          <a:p>
            <a:pPr lvl="1"/>
            <a:r>
              <a:rPr lang="en-US" b="1" dirty="0" smtClean="0"/>
              <a:t>When dealing with trillions of products</a:t>
            </a:r>
            <a:r>
              <a:rPr lang="is-IS" b="1" dirty="0" smtClean="0"/>
              <a:t>…</a:t>
            </a:r>
            <a:endParaRPr lang="en-US" b="1" dirty="0" smtClean="0"/>
          </a:p>
          <a:p>
            <a:pPr marL="228600" lvl="1" indent="0">
              <a:buNone/>
            </a:pPr>
            <a:endParaRPr lang="en-US" b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34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3342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Aileen </a:t>
            </a:r>
            <a:r>
              <a:rPr lang="en-US" dirty="0" err="1" smtClean="0"/>
              <a:t>Novero</a:t>
            </a:r>
            <a:r>
              <a:rPr lang="en-US" dirty="0"/>
              <a:t> </a:t>
            </a:r>
            <a:r>
              <a:rPr lang="en-US" dirty="0" smtClean="0"/>
              <a:t>(now at Vertex)</a:t>
            </a:r>
          </a:p>
          <a:p>
            <a:pPr marL="0" indent="0">
              <a:buNone/>
            </a:pPr>
            <a:r>
              <a:rPr lang="en-US" dirty="0" smtClean="0"/>
              <a:t>Gregory Landrum (</a:t>
            </a:r>
            <a:r>
              <a:rPr lang="en-US" dirty="0" err="1" smtClean="0"/>
              <a:t>RDKit</a:t>
            </a:r>
            <a:r>
              <a:rPr lang="en-US" dirty="0" smtClean="0"/>
              <a:t>/</a:t>
            </a:r>
            <a:r>
              <a:rPr lang="en-US" dirty="0" err="1" smtClean="0"/>
              <a:t>Knime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Nik </a:t>
            </a:r>
            <a:r>
              <a:rPr lang="en-US" dirty="0" err="1" smtClean="0"/>
              <a:t>Stiefl</a:t>
            </a:r>
            <a:r>
              <a:rPr lang="en-US" dirty="0" smtClean="0"/>
              <a:t> (Novartis)</a:t>
            </a:r>
          </a:p>
          <a:p>
            <a:pPr marL="0" indent="0">
              <a:buNone/>
            </a:pPr>
            <a:r>
              <a:rPr lang="en-US" dirty="0" smtClean="0"/>
              <a:t>Clayton Springer (Novartis)</a:t>
            </a:r>
          </a:p>
          <a:p>
            <a:pPr marL="0" indent="0">
              <a:buNone/>
            </a:pPr>
            <a:r>
              <a:rPr lang="en-US" dirty="0" smtClean="0"/>
              <a:t>Andrew </a:t>
            </a:r>
            <a:r>
              <a:rPr lang="en-US" dirty="0" err="1" smtClean="0"/>
              <a:t>Dalke</a:t>
            </a:r>
            <a:r>
              <a:rPr lang="en-US" dirty="0" smtClean="0"/>
              <a:t> (</a:t>
            </a:r>
            <a:r>
              <a:rPr lang="en-US" dirty="0" err="1" smtClean="0"/>
              <a:t>ChemFP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Michael </a:t>
            </a:r>
            <a:r>
              <a:rPr lang="en-US" dirty="0" err="1" smtClean="0"/>
              <a:t>Tarselli</a:t>
            </a:r>
            <a:r>
              <a:rPr lang="en-US" dirty="0" smtClean="0"/>
              <a:t> (Novartis)</a:t>
            </a:r>
          </a:p>
          <a:p>
            <a:pPr marL="0" indent="0">
              <a:buNone/>
            </a:pPr>
            <a:r>
              <a:rPr lang="en-US" dirty="0" smtClean="0"/>
              <a:t>Margaret </a:t>
            </a:r>
            <a:r>
              <a:rPr lang="en-US" dirty="0" err="1" smtClean="0"/>
              <a:t>Pancost-Heidebrecht</a:t>
            </a:r>
            <a:r>
              <a:rPr lang="en-US" dirty="0"/>
              <a:t> </a:t>
            </a:r>
            <a:r>
              <a:rPr lang="en-US" dirty="0" smtClean="0"/>
              <a:t>(Novartis)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35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84458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523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Known Knowns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Internal/External Screening compounds 10s of millions</a:t>
            </a:r>
          </a:p>
          <a:p>
            <a:pPr marL="0" indent="0">
              <a:buNone/>
            </a:pPr>
            <a:r>
              <a:rPr lang="en-US" b="1" dirty="0" smtClean="0"/>
              <a:t>DNA Encoded Libraries 100s of millions</a:t>
            </a:r>
          </a:p>
          <a:p>
            <a:pPr marL="0" indent="0">
              <a:buNone/>
            </a:pPr>
            <a:r>
              <a:rPr lang="en-US" b="1" dirty="0" smtClean="0"/>
              <a:t>Available reagents 100s of thousands</a:t>
            </a:r>
          </a:p>
          <a:p>
            <a:pPr marL="0" indent="0">
              <a:buNone/>
            </a:pPr>
            <a:r>
              <a:rPr lang="en-US" b="1" dirty="0" smtClean="0"/>
              <a:t>Reagents used sometime-somewhere 1s of millions</a:t>
            </a:r>
          </a:p>
          <a:p>
            <a:pPr marL="0" indent="0">
              <a:buNone/>
            </a:pPr>
            <a:endParaRPr lang="en-US" b="1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RDKit</a:t>
            </a:r>
            <a:r>
              <a:rPr lang="en-US" dirty="0" smtClean="0"/>
              <a:t> UGM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4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10226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Known Knowns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Reactions</a:t>
            </a:r>
          </a:p>
          <a:p>
            <a:pPr marL="228600" lvl="1" indent="0">
              <a:buNone/>
            </a:pPr>
            <a:r>
              <a:rPr lang="en-US" b="1" dirty="0" smtClean="0"/>
              <a:t>Functional Groups (Aldehyde/Carboxylic acid </a:t>
            </a:r>
            <a:r>
              <a:rPr lang="is-IS" b="1" dirty="0" smtClean="0"/>
              <a:t>…)</a:t>
            </a:r>
          </a:p>
          <a:p>
            <a:pPr marL="228600" lvl="1" indent="0">
              <a:buNone/>
            </a:pPr>
            <a:r>
              <a:rPr lang="is-IS" b="1" dirty="0" smtClean="0"/>
              <a:t>59 Robust Reactions</a:t>
            </a:r>
          </a:p>
          <a:p>
            <a:pPr marL="228600" lvl="1" indent="0">
              <a:buNone/>
            </a:pPr>
            <a:r>
              <a:rPr lang="is-IS" b="1" dirty="0" smtClean="0"/>
              <a:t>(internal) Condensed Multistep reactions (~1K)</a:t>
            </a:r>
          </a:p>
          <a:p>
            <a:pPr marL="228600" lvl="1" indent="0">
              <a:buNone/>
            </a:pPr>
            <a:r>
              <a:rPr lang="is-IS" b="1" dirty="0" smtClean="0"/>
              <a:t>(External) Photochemistry, C-H Activation </a:t>
            </a:r>
          </a:p>
          <a:p>
            <a:pPr marL="228600" lvl="1" indent="0">
              <a:buNone/>
            </a:pPr>
            <a:r>
              <a:rPr lang="is-IS" b="1" dirty="0" smtClean="0"/>
              <a:t>Lilly annotated reaction set</a:t>
            </a:r>
          </a:p>
          <a:p>
            <a:pPr marL="228600" lvl="1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RDKit</a:t>
            </a:r>
            <a:r>
              <a:rPr lang="en-US" dirty="0" smtClean="0"/>
              <a:t> UGM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4" name="TextBox 3"/>
          <p:cNvSpPr txBox="1"/>
          <p:nvPr/>
        </p:nvSpPr>
        <p:spPr>
          <a:xfrm>
            <a:off x="3657601" y="5161002"/>
            <a:ext cx="5142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A Collection of Robust Organic Synthesis Reactions for </a:t>
            </a:r>
            <a:r>
              <a:rPr lang="en-US" sz="1000" b="1" i="1" dirty="0"/>
              <a:t>In Silico</a:t>
            </a:r>
            <a:r>
              <a:rPr lang="en-US" sz="1000" b="1" dirty="0"/>
              <a:t> Molecule Design</a:t>
            </a:r>
          </a:p>
          <a:p>
            <a:r>
              <a:rPr lang="nb-NO" sz="1000" i="1" dirty="0"/>
              <a:t>J</a:t>
            </a:r>
            <a:r>
              <a:rPr lang="nb-NO" sz="1000" i="1" dirty="0"/>
              <a:t>. </a:t>
            </a:r>
            <a:r>
              <a:rPr lang="nb-NO" sz="1000" i="1" dirty="0" err="1"/>
              <a:t>Chem</a:t>
            </a:r>
            <a:r>
              <a:rPr lang="nb-NO" sz="1000" i="1" dirty="0"/>
              <a:t>. Inf. Model.</a:t>
            </a:r>
            <a:r>
              <a:rPr lang="nb-NO" sz="1000" dirty="0"/>
              <a:t>, </a:t>
            </a:r>
            <a:r>
              <a:rPr lang="nb-NO" sz="1000" b="1" dirty="0"/>
              <a:t>2011</a:t>
            </a:r>
            <a:r>
              <a:rPr lang="nb-NO" sz="1000" dirty="0"/>
              <a:t>, </a:t>
            </a:r>
            <a:r>
              <a:rPr lang="nb-NO" sz="1000" i="1" dirty="0"/>
              <a:t>51</a:t>
            </a:r>
            <a:r>
              <a:rPr lang="nb-NO" sz="1000" dirty="0"/>
              <a:t> (12), </a:t>
            </a:r>
            <a:r>
              <a:rPr lang="nb-NO" sz="1000" dirty="0" err="1"/>
              <a:t>pp</a:t>
            </a:r>
            <a:r>
              <a:rPr lang="nb-NO" sz="1000" dirty="0"/>
              <a:t> 3093–3098</a:t>
            </a:r>
          </a:p>
          <a:p>
            <a:r>
              <a:rPr lang="fi-FI" sz="1000" b="1" dirty="0"/>
              <a:t>DOI: </a:t>
            </a:r>
            <a:r>
              <a:rPr lang="fi-FI" sz="1000" dirty="0"/>
              <a:t>10.1021/ci200379p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6925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Known Unknowns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/>
              <a:t>Is a reagent compatible in a reaction?</a:t>
            </a:r>
          </a:p>
          <a:p>
            <a:r>
              <a:rPr lang="en-US" dirty="0"/>
              <a:t>Can we use new reagents with reactions we have already done?</a:t>
            </a:r>
          </a:p>
          <a:p>
            <a:r>
              <a:rPr lang="en-US" dirty="0"/>
              <a:t>If so will the products be useful in </a:t>
            </a:r>
            <a:r>
              <a:rPr lang="en-US" dirty="0" smtClean="0"/>
              <a:t>products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Soluble?</a:t>
            </a:r>
          </a:p>
          <a:p>
            <a:pPr lvl="1"/>
            <a:r>
              <a:rPr lang="en-US" dirty="0"/>
              <a:t>Drug Like?</a:t>
            </a:r>
          </a:p>
          <a:p>
            <a:pPr lvl="1"/>
            <a:r>
              <a:rPr lang="en-US" dirty="0"/>
              <a:t>Active?</a:t>
            </a:r>
          </a:p>
          <a:p>
            <a:pPr lvl="1"/>
            <a:r>
              <a:rPr lang="en-US" dirty="0"/>
              <a:t>Novel?</a:t>
            </a:r>
          </a:p>
          <a:p>
            <a:pPr marL="0" indent="0">
              <a:buNone/>
            </a:pPr>
            <a:r>
              <a:rPr lang="en-US" b="1" dirty="0"/>
              <a:t>Is the NCU feasible?</a:t>
            </a:r>
          </a:p>
          <a:p>
            <a:r>
              <a:rPr lang="en-US" dirty="0"/>
              <a:t>What is the utility?</a:t>
            </a:r>
          </a:p>
          <a:p>
            <a:r>
              <a:rPr lang="en-US" dirty="0"/>
              <a:t>Who enters new reactions?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RDKit</a:t>
            </a:r>
            <a:r>
              <a:rPr lang="en-US" dirty="0" smtClean="0"/>
              <a:t> UGM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6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3871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Unknown Unknowns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RDKit</a:t>
            </a:r>
            <a:r>
              <a:rPr lang="en-US" dirty="0" smtClean="0"/>
              <a:t> </a:t>
            </a:r>
            <a:r>
              <a:rPr lang="en-US" dirty="0" smtClean="0"/>
              <a:t>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7</a:t>
            </a:fld>
            <a:endParaRPr lang="uk-UA" dirty="0"/>
          </a:p>
        </p:txBody>
      </p:sp>
      <p:sp>
        <p:nvSpPr>
          <p:cNvPr id="9" name="TextBox 8"/>
          <p:cNvSpPr txBox="1"/>
          <p:nvPr/>
        </p:nvSpPr>
        <p:spPr>
          <a:xfrm>
            <a:off x="668216" y="3352800"/>
            <a:ext cx="9220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Source</a:t>
            </a:r>
          </a:p>
          <a:p>
            <a:r>
              <a:rPr lang="en-US" sz="1400" dirty="0" err="1"/>
              <a:t>wikipedia</a:t>
            </a:r>
            <a:endParaRPr lang="en-US" sz="1400" dirty="0"/>
          </a:p>
        </p:txBody>
      </p:sp>
      <p:pic>
        <p:nvPicPr>
          <p:cNvPr id="10" name="Content Placeholder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8800" y="1126314"/>
            <a:ext cx="4953000" cy="49530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5334000" y="2208379"/>
            <a:ext cx="116732" cy="1361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016484" y="1894936"/>
            <a:ext cx="751765" cy="763074"/>
          </a:xfrm>
          <a:prstGeom prst="ellipse">
            <a:avLst/>
          </a:prstGeom>
          <a:solidFill>
            <a:srgbClr val="8F8F8F">
              <a:alpha val="58824"/>
            </a:srgb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780847" y="1976403"/>
            <a:ext cx="1851082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Photochemistry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900" y="2723913"/>
            <a:ext cx="1955800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68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25 0.00231 " pathEditMode="relative" ptsTypes="AA">
                                      <p:cBhvr>
                                        <p:cTn id="1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25 0.00231 " pathEditMode="relative" ptsTypes="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25 0.00231 " pathEditMode="relative" ptsTypes="AA">
                                      <p:cBhvr>
                                        <p:cTn id="2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25 0.00231 " pathEditMode="relative" ptsTypes="AA">
                                      <p:cBhvr>
                                        <p:cTn id="2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reaction?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Electronic representation of chemical reality</a:t>
            </a:r>
          </a:p>
          <a:p>
            <a:pPr lvl="1"/>
            <a:r>
              <a:rPr lang="en-US" dirty="0"/>
              <a:t>Various levels of chemical fidelity</a:t>
            </a:r>
          </a:p>
          <a:p>
            <a:pPr lvl="1"/>
            <a:r>
              <a:rPr lang="en-US" dirty="0"/>
              <a:t>Most electronically described reactions are only valid within a smallish window of reagents.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8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6877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reaction?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Public: </a:t>
            </a:r>
            <a:r>
              <a:rPr lang="en-US" dirty="0" err="1" smtClean="0"/>
              <a:t>RDKit</a:t>
            </a:r>
            <a:r>
              <a:rPr lang="en-US" dirty="0" smtClean="0"/>
              <a:t> UGM 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547CF9-5B10-D24F-A8D7-45A9778164F7}" type="slidenum">
              <a:rPr lang="uk-UA" smtClean="0"/>
              <a:pPr/>
              <a:t>9</a:t>
            </a:fld>
            <a:endParaRPr lang="uk-UA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00" y="1988389"/>
            <a:ext cx="9144000" cy="26789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6151" y="2483548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organohalide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529508" y="2483548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organozinc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6152" y="3614655"/>
            <a:ext cx="15916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alkenyl, aryl, allyl, </a:t>
            </a:r>
            <a:r>
              <a:rPr lang="en-US" sz="2000" dirty="0" err="1"/>
              <a:t>alkynyl</a:t>
            </a:r>
            <a:r>
              <a:rPr lang="en-US" sz="2000" dirty="0"/>
              <a:t> or </a:t>
            </a:r>
            <a:r>
              <a:rPr lang="en-US" sz="2000" dirty="0" err="1"/>
              <a:t>propargyl</a:t>
            </a:r>
            <a:endParaRPr lang="en-US" sz="2000" dirty="0"/>
          </a:p>
        </p:txBody>
      </p:sp>
      <p:sp>
        <p:nvSpPr>
          <p:cNvPr id="11" name="Rectangle 10"/>
          <p:cNvSpPr/>
          <p:nvPr/>
        </p:nvSpPr>
        <p:spPr>
          <a:xfrm>
            <a:off x="1472108" y="3633162"/>
            <a:ext cx="188976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Helvetica" charset="0"/>
              </a:rPr>
              <a:t>chloride, bromide, </a:t>
            </a:r>
            <a:endParaRPr lang="en-US" sz="2000" dirty="0">
              <a:latin typeface="Helvetica" charset="0"/>
            </a:endParaRPr>
          </a:p>
          <a:p>
            <a:r>
              <a:rPr lang="en-US" sz="2000" dirty="0">
                <a:latin typeface="Helvetica" charset="0"/>
              </a:rPr>
              <a:t>or </a:t>
            </a:r>
            <a:r>
              <a:rPr lang="en-US" sz="2000" dirty="0">
                <a:latin typeface="Helvetica" charset="0"/>
              </a:rPr>
              <a:t>iodide, (</a:t>
            </a:r>
            <a:r>
              <a:rPr lang="en-US" sz="2000" dirty="0" err="1">
                <a:latin typeface="Helvetica" charset="0"/>
              </a:rPr>
              <a:t>triflate</a:t>
            </a:r>
            <a:r>
              <a:rPr lang="en-US" sz="2000" dirty="0">
                <a:latin typeface="Helvetica" charset="0"/>
              </a:rPr>
              <a:t> and </a:t>
            </a:r>
            <a:r>
              <a:rPr lang="en-US" sz="2000" dirty="0" err="1">
                <a:latin typeface="Helvetica" charset="0"/>
              </a:rPr>
              <a:t>acetyloxy</a:t>
            </a:r>
            <a:r>
              <a:rPr lang="en-US" sz="2000" dirty="0">
                <a:latin typeface="Helvetica" charset="0"/>
              </a:rPr>
              <a:t>)</a:t>
            </a:r>
            <a:endParaRPr lang="en-US" sz="2000" dirty="0">
              <a:latin typeface="Helvetica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361869" y="3598583"/>
            <a:ext cx="17780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Helvetica" charset="0"/>
              </a:rPr>
              <a:t>Zn + (chloride, bromine or iodine) </a:t>
            </a:r>
            <a:endParaRPr lang="en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4737309" y="3534748"/>
            <a:ext cx="199663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Helvetica" charset="0"/>
              </a:rPr>
              <a:t>alkenyl, aryl, allyl, alkyl benzyl, </a:t>
            </a:r>
            <a:r>
              <a:rPr lang="en-US" sz="2000" dirty="0" err="1">
                <a:latin typeface="Helvetica" charset="0"/>
              </a:rPr>
              <a:t>homoallyl</a:t>
            </a:r>
            <a:r>
              <a:rPr lang="en-US" sz="2000" dirty="0">
                <a:latin typeface="Helvetica" charset="0"/>
              </a:rPr>
              <a:t>, and </a:t>
            </a:r>
            <a:r>
              <a:rPr lang="en-US" sz="2000" dirty="0" err="1">
                <a:latin typeface="Helvetica" charset="0"/>
              </a:rPr>
              <a:t>homopropargyl</a:t>
            </a:r>
            <a:r>
              <a:rPr lang="en-US" sz="2000" dirty="0">
                <a:latin typeface="Helvetica" charset="0"/>
              </a:rPr>
              <a:t>.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6326462" y="277831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Pd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923744" y="4541104"/>
            <a:ext cx="1043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C-C</a:t>
            </a:r>
          </a:p>
          <a:p>
            <a:pPr algn="ctr"/>
            <a:r>
              <a:rPr lang="en-US" dirty="0"/>
              <a:t>coupling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57201" y="1988389"/>
            <a:ext cx="1928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Negishi</a:t>
            </a:r>
            <a:r>
              <a:rPr lang="en-US" dirty="0"/>
              <a:t> Coupling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theme/theme1.xml><?xml version="1.0" encoding="utf-8"?>
<a:theme xmlns:a="http://schemas.openxmlformats.org/drawingml/2006/main" name="Novartis Presentation Standard Blue Carbon">
  <a:themeElements>
    <a:clrScheme name="Novartis 2016">
      <a:dk1>
        <a:srgbClr val="000000"/>
      </a:dk1>
      <a:lt1>
        <a:srgbClr val="FFFFFF"/>
      </a:lt1>
      <a:dk2>
        <a:srgbClr val="404040"/>
      </a:dk2>
      <a:lt2>
        <a:srgbClr val="CCCCCC"/>
      </a:lt2>
      <a:accent1>
        <a:srgbClr val="0460A9"/>
      </a:accent1>
      <a:accent2>
        <a:srgbClr val="E74A21"/>
      </a:accent2>
      <a:accent3>
        <a:srgbClr val="EC9A1E"/>
      </a:accent3>
      <a:accent4>
        <a:srgbClr val="8D1F1B"/>
      </a:accent4>
      <a:accent5>
        <a:srgbClr val="7F7F7F"/>
      </a:accent5>
      <a:accent6>
        <a:srgbClr val="404040"/>
      </a:accent6>
      <a:hlink>
        <a:srgbClr val="0460A9"/>
      </a:hlink>
      <a:folHlink>
        <a:srgbClr val="0460A9"/>
      </a:folHlink>
    </a:clrScheme>
    <a:fontScheme name="Novartis 2016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Novartis 2016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  <a:ln w="1270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Novartis Presentation Standard Blue Carbon</Template>
  <TotalTime>17</TotalTime>
  <Words>1658</Words>
  <Application>Microsoft Macintosh PowerPoint</Application>
  <PresentationFormat>On-screen Show (4:3)</PresentationFormat>
  <Paragraphs>500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Andalus</vt:lpstr>
      <vt:lpstr>Arial Black</vt:lpstr>
      <vt:lpstr>Consolas</vt:lpstr>
      <vt:lpstr>Helvetica</vt:lpstr>
      <vt:lpstr>Arial</vt:lpstr>
      <vt:lpstr>Wingdings</vt:lpstr>
      <vt:lpstr>Novartis Presentation Standard Blue Carbon</vt:lpstr>
      <vt:lpstr>Novartis Chemical Universe Searching (Astronomically) Large Spaces</vt:lpstr>
      <vt:lpstr>What is the NCU?</vt:lpstr>
      <vt:lpstr>We are not alone in the universe</vt:lpstr>
      <vt:lpstr>Known Knowns</vt:lpstr>
      <vt:lpstr>Known Knowns</vt:lpstr>
      <vt:lpstr>Known Unknowns</vt:lpstr>
      <vt:lpstr>Unknown Unknowns</vt:lpstr>
      <vt:lpstr>What is a reaction?</vt:lpstr>
      <vt:lpstr>What is a reaction?</vt:lpstr>
      <vt:lpstr>What is a reaction?</vt:lpstr>
      <vt:lpstr>What is a reaction?</vt:lpstr>
      <vt:lpstr>What is a reaction?</vt:lpstr>
      <vt:lpstr>What is a reaction?</vt:lpstr>
      <vt:lpstr>What is a reaction?</vt:lpstr>
      <vt:lpstr>Reactions in RDKit Space</vt:lpstr>
      <vt:lpstr>New RDKit Reaction tools</vt:lpstr>
      <vt:lpstr>New RDKit Reaction tools</vt:lpstr>
      <vt:lpstr>QSAR in enumeration space</vt:lpstr>
      <vt:lpstr>Additive fingerprints</vt:lpstr>
      <vt:lpstr>Additive fingerprints</vt:lpstr>
      <vt:lpstr>Use information you have</vt:lpstr>
      <vt:lpstr>Search Strategy</vt:lpstr>
      <vt:lpstr>Search Strategy</vt:lpstr>
      <vt:lpstr>Glare: or where are the class-m(olecule) planets</vt:lpstr>
      <vt:lpstr>Glare</vt:lpstr>
      <vt:lpstr>Glare</vt:lpstr>
      <vt:lpstr>Glare</vt:lpstr>
      <vt:lpstr>Glare</vt:lpstr>
      <vt:lpstr>Glare</vt:lpstr>
      <vt:lpstr>Glare</vt:lpstr>
      <vt:lpstr>Glare</vt:lpstr>
      <vt:lpstr>QSAR in reaction space</vt:lpstr>
      <vt:lpstr>Finding needles in haystacks</vt:lpstr>
      <vt:lpstr>Finding needles in haystacks</vt:lpstr>
      <vt:lpstr>Acknowledgements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Novartis Chemical Universe Searching Large Spaces</dc:title>
  <dc:subject/>
  <dc:creator>Kelley, Brian</dc:creator>
  <cp:keywords/>
  <dc:description/>
  <cp:lastModifiedBy>Kelley, Brian</cp:lastModifiedBy>
  <cp:revision>5</cp:revision>
  <dcterms:created xsi:type="dcterms:W3CDTF">2016-10-12T00:32:03Z</dcterms:created>
  <dcterms:modified xsi:type="dcterms:W3CDTF">2016-10-12T00:49:39Z</dcterms:modified>
  <cp:category/>
</cp:coreProperties>
</file>

<file path=docProps/thumbnail.jpeg>
</file>